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8" r:id="rId2"/>
    <p:sldMasterId id="2147483720" r:id="rId3"/>
    <p:sldMasterId id="2147483732" r:id="rId4"/>
  </p:sldMasterIdLst>
  <p:notesMasterIdLst>
    <p:notesMasterId r:id="rId57"/>
  </p:notesMasterIdLst>
  <p:sldIdLst>
    <p:sldId id="256" r:id="rId5"/>
    <p:sldId id="321" r:id="rId6"/>
    <p:sldId id="322" r:id="rId7"/>
    <p:sldId id="263" r:id="rId8"/>
    <p:sldId id="257" r:id="rId9"/>
    <p:sldId id="258" r:id="rId10"/>
    <p:sldId id="330" r:id="rId11"/>
    <p:sldId id="261" r:id="rId12"/>
    <p:sldId id="265" r:id="rId13"/>
    <p:sldId id="282" r:id="rId14"/>
    <p:sldId id="279" r:id="rId15"/>
    <p:sldId id="341" r:id="rId16"/>
    <p:sldId id="278" r:id="rId17"/>
    <p:sldId id="333" r:id="rId18"/>
    <p:sldId id="342" r:id="rId19"/>
    <p:sldId id="331" r:id="rId20"/>
    <p:sldId id="335" r:id="rId21"/>
    <p:sldId id="332" r:id="rId22"/>
    <p:sldId id="334" r:id="rId23"/>
    <p:sldId id="286" r:id="rId24"/>
    <p:sldId id="336" r:id="rId25"/>
    <p:sldId id="337" r:id="rId26"/>
    <p:sldId id="339" r:id="rId27"/>
    <p:sldId id="340" r:id="rId28"/>
    <p:sldId id="343" r:id="rId29"/>
    <p:sldId id="344" r:id="rId30"/>
    <p:sldId id="345" r:id="rId31"/>
    <p:sldId id="346" r:id="rId32"/>
    <p:sldId id="291" r:id="rId33"/>
    <p:sldId id="329" r:id="rId34"/>
    <p:sldId id="292" r:id="rId35"/>
    <p:sldId id="293" r:id="rId36"/>
    <p:sldId id="294" r:id="rId37"/>
    <p:sldId id="295" r:id="rId38"/>
    <p:sldId id="296" r:id="rId39"/>
    <p:sldId id="323" r:id="rId40"/>
    <p:sldId id="327" r:id="rId41"/>
    <p:sldId id="319" r:id="rId42"/>
    <p:sldId id="317" r:id="rId43"/>
    <p:sldId id="299" r:id="rId44"/>
    <p:sldId id="298" r:id="rId45"/>
    <p:sldId id="302" r:id="rId46"/>
    <p:sldId id="303" r:id="rId47"/>
    <p:sldId id="324" r:id="rId48"/>
    <p:sldId id="325" r:id="rId49"/>
    <p:sldId id="326" r:id="rId50"/>
    <p:sldId id="307" r:id="rId51"/>
    <p:sldId id="305" r:id="rId52"/>
    <p:sldId id="308" r:id="rId53"/>
    <p:sldId id="328" r:id="rId54"/>
    <p:sldId id="309" r:id="rId55"/>
    <p:sldId id="31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mydrive.merck.com/personal/baoxiaol_merck_com/Documents/103.%20&#30693;&#35782;&#20998;&#20139;/&#25968;&#25454;-&#22270;&#34920;.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https://mydrive.merck.com/personal/baoxiaol_merck_com/Documents/103.%20&#30693;&#35782;&#20998;&#20139;/&#25968;&#25454;-&#22270;&#34920;.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mydrive.merck.com/personal/baoxiaol_merck_com/Documents/103.%20&#30693;&#35782;&#20998;&#20139;/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Sheet5!$A$4</c:f>
              <c:strCache>
                <c:ptCount val="1"/>
                <c:pt idx="0">
                  <c:v>Deceased Organ Transpantation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2">
                        <a:lumMod val="10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Sheet5!$B$1:$L$1</c:f>
              <c:numCache>
                <c:formatCode>General</c:formatCode>
                <c:ptCount val="11"/>
                <c:pt idx="0">
                  <c:v>2011</c:v>
                </c:pt>
                <c:pt idx="1">
                  <c:v>2012</c:v>
                </c:pt>
                <c:pt idx="2">
                  <c:v>2013</c:v>
                </c:pt>
                <c:pt idx="3">
                  <c:v>2014</c:v>
                </c:pt>
                <c:pt idx="4">
                  <c:v>2015</c:v>
                </c:pt>
                <c:pt idx="5">
                  <c:v>2016</c:v>
                </c:pt>
                <c:pt idx="6">
                  <c:v>2017</c:v>
                </c:pt>
                <c:pt idx="7">
                  <c:v>2018</c:v>
                </c:pt>
                <c:pt idx="8">
                  <c:v>2019</c:v>
                </c:pt>
                <c:pt idx="9">
                  <c:v>2020</c:v>
                </c:pt>
                <c:pt idx="10">
                  <c:v>2021</c:v>
                </c:pt>
              </c:numCache>
            </c:numRef>
          </c:cat>
          <c:val>
            <c:numRef>
              <c:f>Sheet5!$B$4:$L$4</c:f>
              <c:numCache>
                <c:formatCode>General</c:formatCode>
                <c:ptCount val="11"/>
                <c:pt idx="0">
                  <c:v>25273</c:v>
                </c:pt>
                <c:pt idx="1">
                  <c:v>25787</c:v>
                </c:pt>
                <c:pt idx="2">
                  <c:v>26036</c:v>
                </c:pt>
                <c:pt idx="3">
                  <c:v>26806</c:v>
                </c:pt>
                <c:pt idx="4">
                  <c:v>30774</c:v>
                </c:pt>
                <c:pt idx="5">
                  <c:v>34854</c:v>
                </c:pt>
                <c:pt idx="6">
                  <c:v>37447</c:v>
                </c:pt>
                <c:pt idx="7">
                  <c:v>39357</c:v>
                </c:pt>
                <c:pt idx="8">
                  <c:v>40608</c:v>
                </c:pt>
                <c:pt idx="9">
                  <c:v>36100</c:v>
                </c:pt>
                <c:pt idx="10">
                  <c:v>38156</c:v>
                </c:pt>
              </c:numCache>
            </c:numRef>
          </c:val>
          <c:extLst>
            <c:ext xmlns:c16="http://schemas.microsoft.com/office/drawing/2014/chart" uri="{C3380CC4-5D6E-409C-BE32-E72D297353CC}">
              <c16:uniqueId val="{00000000-B36B-4E88-8038-2A4359A7DC85}"/>
            </c:ext>
          </c:extLst>
        </c:ser>
        <c:ser>
          <c:idx val="1"/>
          <c:order val="1"/>
          <c:tx>
            <c:strRef>
              <c:f>Sheet5!$A$5</c:f>
              <c:strCache>
                <c:ptCount val="1"/>
                <c:pt idx="0">
                  <c:v>Living Organ Transplantation</c:v>
                </c:pt>
              </c:strCache>
            </c:strRef>
          </c:tx>
          <c:spPr>
            <a:solidFill>
              <a:schemeClr val="accent2"/>
            </a:solidFill>
            <a:ln>
              <a:noFill/>
            </a:ln>
            <a:effectLst/>
          </c:spPr>
          <c:invertIfNegative val="0"/>
          <c:dLbls>
            <c:dLbl>
              <c:idx val="0"/>
              <c:layout>
                <c:manualLayout>
                  <c:x val="0"/>
                  <c:y val="-7.5023939299788044E-17"/>
                </c:manualLayout>
              </c:layout>
              <c:tx>
                <c:rich>
                  <a:bodyPr/>
                  <a:lstStyle/>
                  <a:p>
                    <a:fld id="{1211E6B3-F6CA-49E2-A99E-508F62252994}" type="VALUE">
                      <a:rPr lang="en-US" altLang="zh-CN">
                        <a:latin typeface="Times New Roman" panose="02020603050405020304" pitchFamily="18" charset="0"/>
                        <a:cs typeface="Times New Roman" panose="02020603050405020304" pitchFamily="18" charset="0"/>
                      </a:rPr>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36B-4E88-8038-2A4359A7DC8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Sheet5!$B$1:$L$1</c:f>
              <c:numCache>
                <c:formatCode>General</c:formatCode>
                <c:ptCount val="11"/>
                <c:pt idx="0">
                  <c:v>2011</c:v>
                </c:pt>
                <c:pt idx="1">
                  <c:v>2012</c:v>
                </c:pt>
                <c:pt idx="2">
                  <c:v>2013</c:v>
                </c:pt>
                <c:pt idx="3">
                  <c:v>2014</c:v>
                </c:pt>
                <c:pt idx="4">
                  <c:v>2015</c:v>
                </c:pt>
                <c:pt idx="5">
                  <c:v>2016</c:v>
                </c:pt>
                <c:pt idx="6">
                  <c:v>2017</c:v>
                </c:pt>
                <c:pt idx="7">
                  <c:v>2018</c:v>
                </c:pt>
                <c:pt idx="8">
                  <c:v>2019</c:v>
                </c:pt>
                <c:pt idx="9">
                  <c:v>2020</c:v>
                </c:pt>
                <c:pt idx="10">
                  <c:v>2021</c:v>
                </c:pt>
              </c:numCache>
            </c:numRef>
          </c:cat>
          <c:val>
            <c:numRef>
              <c:f>Sheet5!$B$5:$L$5</c:f>
              <c:numCache>
                <c:formatCode>General</c:formatCode>
                <c:ptCount val="11"/>
                <c:pt idx="0">
                  <c:v>87358</c:v>
                </c:pt>
                <c:pt idx="1">
                  <c:v>88903</c:v>
                </c:pt>
                <c:pt idx="2">
                  <c:v>91697</c:v>
                </c:pt>
                <c:pt idx="3">
                  <c:v>93067</c:v>
                </c:pt>
                <c:pt idx="4">
                  <c:v>95896</c:v>
                </c:pt>
                <c:pt idx="5">
                  <c:v>101006</c:v>
                </c:pt>
                <c:pt idx="6">
                  <c:v>101577</c:v>
                </c:pt>
                <c:pt idx="7">
                  <c:v>107533</c:v>
                </c:pt>
                <c:pt idx="8">
                  <c:v>113255</c:v>
                </c:pt>
                <c:pt idx="9">
                  <c:v>93581</c:v>
                </c:pt>
                <c:pt idx="10">
                  <c:v>106146</c:v>
                </c:pt>
              </c:numCache>
            </c:numRef>
          </c:val>
          <c:extLst>
            <c:ext xmlns:c16="http://schemas.microsoft.com/office/drawing/2014/chart" uri="{C3380CC4-5D6E-409C-BE32-E72D297353CC}">
              <c16:uniqueId val="{00000001-B36B-4E88-8038-2A4359A7DC85}"/>
            </c:ext>
          </c:extLst>
        </c:ser>
        <c:dLbls>
          <c:showLegendKey val="0"/>
          <c:showVal val="0"/>
          <c:showCatName val="0"/>
          <c:showSerName val="0"/>
          <c:showPercent val="0"/>
          <c:showBubbleSize val="0"/>
        </c:dLbls>
        <c:gapWidth val="150"/>
        <c:overlap val="100"/>
        <c:axId val="1730425856"/>
        <c:axId val="1730422112"/>
      </c:barChart>
      <c:catAx>
        <c:axId val="173042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730422112"/>
        <c:crosses val="autoZero"/>
        <c:auto val="1"/>
        <c:lblAlgn val="ctr"/>
        <c:lblOffset val="100"/>
        <c:noMultiLvlLbl val="0"/>
      </c:catAx>
      <c:valAx>
        <c:axId val="1730422112"/>
        <c:scaling>
          <c:orientation val="minMax"/>
          <c:max val="16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730425856"/>
        <c:crosses val="autoZero"/>
        <c:crossBetween val="between"/>
      </c:valAx>
      <c:spPr>
        <a:noFill/>
        <a:ln>
          <a:noFill/>
        </a:ln>
        <a:effectLst/>
      </c:spPr>
    </c:plotArea>
    <c:legend>
      <c:legendPos val="b"/>
      <c:layout>
        <c:manualLayout>
          <c:xMode val="edge"/>
          <c:yMode val="edge"/>
          <c:x val="0.17511156221012628"/>
          <c:y val="0.92968543070897958"/>
          <c:w val="0.64977670504754748"/>
          <c:h val="7.031456929102042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aseline="0" dirty="0"/>
              <a:t>Absolute Numbers of DCDD and DBD, Percentage of DCDD</a:t>
            </a:r>
          </a:p>
          <a:p>
            <a:pPr>
              <a:defRPr sz="2000"/>
            </a:pPr>
            <a:r>
              <a:rPr lang="en-US" sz="2000" baseline="0" dirty="0"/>
              <a:t>2011-2021</a:t>
            </a:r>
            <a:endParaRPr lang="en-US" sz="2000" dirty="0"/>
          </a:p>
        </c:rich>
      </c:tx>
      <c:layout>
        <c:manualLayout>
          <c:xMode val="edge"/>
          <c:yMode val="edge"/>
          <c:x val="7.0180140619158504E-2"/>
          <c:y val="4.109340015854091E-3"/>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'2011-2021 DBD和DCDD的绝对数量'!$A$2</c:f>
              <c:strCache>
                <c:ptCount val="1"/>
                <c:pt idx="0">
                  <c:v>Actual DCDD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'2011-2021 DBD和DCDD的绝对数量'!$B$1:$L$1</c:f>
              <c:numCache>
                <c:formatCode>General</c:formatCode>
                <c:ptCount val="11"/>
                <c:pt idx="0">
                  <c:v>2011</c:v>
                </c:pt>
                <c:pt idx="1">
                  <c:v>2012</c:v>
                </c:pt>
                <c:pt idx="2">
                  <c:v>2013</c:v>
                </c:pt>
                <c:pt idx="3">
                  <c:v>2014</c:v>
                </c:pt>
                <c:pt idx="4">
                  <c:v>2015</c:v>
                </c:pt>
                <c:pt idx="5">
                  <c:v>2016</c:v>
                </c:pt>
                <c:pt idx="6">
                  <c:v>2017</c:v>
                </c:pt>
                <c:pt idx="7">
                  <c:v>2018</c:v>
                </c:pt>
                <c:pt idx="8">
                  <c:v>2019</c:v>
                </c:pt>
                <c:pt idx="9">
                  <c:v>2020</c:v>
                </c:pt>
                <c:pt idx="10">
                  <c:v>2021</c:v>
                </c:pt>
              </c:numCache>
            </c:numRef>
          </c:cat>
          <c:val>
            <c:numRef>
              <c:f>'2011-2021 DBD和DCDD的绝对数量'!$B$2:$L$2</c:f>
              <c:numCache>
                <c:formatCode>General</c:formatCode>
                <c:ptCount val="11"/>
                <c:pt idx="0">
                  <c:v>2263</c:v>
                </c:pt>
                <c:pt idx="1">
                  <c:v>2410</c:v>
                </c:pt>
                <c:pt idx="2">
                  <c:v>2486</c:v>
                </c:pt>
                <c:pt idx="3">
                  <c:v>2561</c:v>
                </c:pt>
                <c:pt idx="4">
                  <c:v>5188</c:v>
                </c:pt>
                <c:pt idx="5">
                  <c:v>6892</c:v>
                </c:pt>
                <c:pt idx="6">
                  <c:v>7985</c:v>
                </c:pt>
                <c:pt idx="7">
                  <c:v>8935</c:v>
                </c:pt>
                <c:pt idx="8">
                  <c:v>9242</c:v>
                </c:pt>
                <c:pt idx="9">
                  <c:v>8166</c:v>
                </c:pt>
                <c:pt idx="10">
                  <c:v>8545</c:v>
                </c:pt>
              </c:numCache>
            </c:numRef>
          </c:val>
          <c:extLst>
            <c:ext xmlns:c16="http://schemas.microsoft.com/office/drawing/2014/chart" uri="{C3380CC4-5D6E-409C-BE32-E72D297353CC}">
              <c16:uniqueId val="{00000000-84A1-486D-AAE6-8D631A96941B}"/>
            </c:ext>
          </c:extLst>
        </c:ser>
        <c:ser>
          <c:idx val="1"/>
          <c:order val="1"/>
          <c:tx>
            <c:strRef>
              <c:f>'2011-2021 DBD和DCDD的绝对数量'!$A$3</c:f>
              <c:strCache>
                <c:ptCount val="1"/>
                <c:pt idx="0">
                  <c:v>Actual DBD </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'2011-2021 DBD和DCDD的绝对数量'!$B$1:$L$1</c:f>
              <c:numCache>
                <c:formatCode>General</c:formatCode>
                <c:ptCount val="11"/>
                <c:pt idx="0">
                  <c:v>2011</c:v>
                </c:pt>
                <c:pt idx="1">
                  <c:v>2012</c:v>
                </c:pt>
                <c:pt idx="2">
                  <c:v>2013</c:v>
                </c:pt>
                <c:pt idx="3">
                  <c:v>2014</c:v>
                </c:pt>
                <c:pt idx="4">
                  <c:v>2015</c:v>
                </c:pt>
                <c:pt idx="5">
                  <c:v>2016</c:v>
                </c:pt>
                <c:pt idx="6">
                  <c:v>2017</c:v>
                </c:pt>
                <c:pt idx="7">
                  <c:v>2018</c:v>
                </c:pt>
                <c:pt idx="8">
                  <c:v>2019</c:v>
                </c:pt>
                <c:pt idx="9">
                  <c:v>2020</c:v>
                </c:pt>
                <c:pt idx="10">
                  <c:v>2021</c:v>
                </c:pt>
              </c:numCache>
            </c:numRef>
          </c:cat>
          <c:val>
            <c:numRef>
              <c:f>'2011-2021 DBD和DCDD的绝对数量'!$B$3:$L$3</c:f>
              <c:numCache>
                <c:formatCode>General</c:formatCode>
                <c:ptCount val="11"/>
                <c:pt idx="0">
                  <c:v>23010</c:v>
                </c:pt>
                <c:pt idx="1">
                  <c:v>23377</c:v>
                </c:pt>
                <c:pt idx="2">
                  <c:v>23550</c:v>
                </c:pt>
                <c:pt idx="3">
                  <c:v>24245</c:v>
                </c:pt>
                <c:pt idx="4">
                  <c:v>25586</c:v>
                </c:pt>
                <c:pt idx="5">
                  <c:v>27962</c:v>
                </c:pt>
                <c:pt idx="6">
                  <c:v>29462</c:v>
                </c:pt>
                <c:pt idx="7">
                  <c:v>30422</c:v>
                </c:pt>
                <c:pt idx="8">
                  <c:v>31366</c:v>
                </c:pt>
                <c:pt idx="9">
                  <c:v>27934</c:v>
                </c:pt>
                <c:pt idx="10">
                  <c:v>29611</c:v>
                </c:pt>
              </c:numCache>
            </c:numRef>
          </c:val>
          <c:extLst>
            <c:ext xmlns:c16="http://schemas.microsoft.com/office/drawing/2014/chart" uri="{C3380CC4-5D6E-409C-BE32-E72D297353CC}">
              <c16:uniqueId val="{00000001-84A1-486D-AAE6-8D631A96941B}"/>
            </c:ext>
          </c:extLst>
        </c:ser>
        <c:dLbls>
          <c:showLegendKey val="0"/>
          <c:showVal val="0"/>
          <c:showCatName val="0"/>
          <c:showSerName val="0"/>
          <c:showPercent val="0"/>
          <c:showBubbleSize val="0"/>
        </c:dLbls>
        <c:gapWidth val="150"/>
        <c:overlap val="100"/>
        <c:axId val="218758576"/>
        <c:axId val="218759824"/>
      </c:barChart>
      <c:catAx>
        <c:axId val="21875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218759824"/>
        <c:crosses val="autoZero"/>
        <c:auto val="1"/>
        <c:lblAlgn val="ctr"/>
        <c:lblOffset val="100"/>
        <c:noMultiLvlLbl val="0"/>
      </c:catAx>
      <c:valAx>
        <c:axId val="2187598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18758576"/>
        <c:crosses val="autoZero"/>
        <c:crossBetween val="between"/>
      </c:valAx>
      <c:spPr>
        <a:noFill/>
        <a:ln>
          <a:noFill/>
        </a:ln>
        <a:effectLst/>
      </c:spPr>
    </c:plotArea>
    <c:legend>
      <c:legendPos val="b"/>
      <c:layout>
        <c:manualLayout>
          <c:xMode val="edge"/>
          <c:yMode val="edge"/>
          <c:x val="0.5652984765504695"/>
          <c:y val="4.7228291080146603E-2"/>
          <c:w val="0.33522758253922047"/>
          <c:h val="6.0527930360709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5.6165637749291113E-2"/>
          <c:w val="0.97033612231115374"/>
          <c:h val="0.94381044047868512"/>
        </c:manualLayout>
      </c:layout>
      <c:lineChart>
        <c:grouping val="stacked"/>
        <c:varyColors val="0"/>
        <c:ser>
          <c:idx val="0"/>
          <c:order val="0"/>
          <c:spPr>
            <a:ln w="28575" cap="rnd">
              <a:solidFill>
                <a:schemeClr val="accent2">
                  <a:lumMod val="75000"/>
                </a:schemeClr>
              </a:solidFill>
              <a:round/>
            </a:ln>
            <a:effectLst/>
          </c:spPr>
          <c:marker>
            <c:symbol val="circle"/>
            <c:size val="5"/>
            <c:spPr>
              <a:solidFill>
                <a:srgbClr val="C00000"/>
              </a:solidFill>
              <a:ln w="9525">
                <a:solidFill>
                  <a:schemeClr val="accent2">
                    <a:lumMod val="75000"/>
                  </a:schemeClr>
                </a:solidFill>
              </a:ln>
              <a:effectLst/>
            </c:spPr>
          </c:marker>
          <c:dLbls>
            <c:dLbl>
              <c:idx val="0"/>
              <c:layout>
                <c:manualLayout>
                  <c:x val="-2.6967161535314824E-2"/>
                  <c:y val="-4.08651341973198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298-4335-A457-026A4A281CCD}"/>
                </c:ext>
              </c:extLst>
            </c:dLbl>
            <c:dLbl>
              <c:idx val="1"/>
              <c:layout>
                <c:manualLayout>
                  <c:x val="-2.6967161535314851E-2"/>
                  <c:y val="-4.0865134197319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98-4335-A457-026A4A281CCD}"/>
                </c:ext>
              </c:extLst>
            </c:dLbl>
            <c:dLbl>
              <c:idx val="2"/>
              <c:layout>
                <c:manualLayout>
                  <c:x val="-2.8315519612080592E-2"/>
                  <c:y val="-3.83110633099874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298-4335-A457-026A4A281CCD}"/>
                </c:ext>
              </c:extLst>
            </c:dLbl>
            <c:dLbl>
              <c:idx val="3"/>
              <c:layout>
                <c:manualLayout>
                  <c:x val="-2.6967161535314824E-2"/>
                  <c:y val="-3.83110633099873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98-4335-A457-026A4A281CCD}"/>
                </c:ext>
              </c:extLst>
            </c:dLbl>
            <c:dLbl>
              <c:idx val="4"/>
              <c:layout>
                <c:manualLayout>
                  <c:x val="-3.5057309995909273E-2"/>
                  <c:y val="-3.83110633099873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98-4335-A457-026A4A281CCD}"/>
                </c:ext>
              </c:extLst>
            </c:dLbl>
            <c:dLbl>
              <c:idx val="5"/>
              <c:layout>
                <c:manualLayout>
                  <c:x val="-3.9102384226206495E-2"/>
                  <c:y val="-4.3419205084652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298-4335-A457-026A4A281CCD}"/>
                </c:ext>
              </c:extLst>
            </c:dLbl>
            <c:dLbl>
              <c:idx val="6"/>
              <c:layout>
                <c:manualLayout>
                  <c:x val="-3.6405668072675111E-2"/>
                  <c:y val="-4.3419205084652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98-4335-A457-026A4A281CCD}"/>
                </c:ext>
              </c:extLst>
            </c:dLbl>
            <c:dLbl>
              <c:idx val="7"/>
              <c:layout>
                <c:manualLayout>
                  <c:x val="-3.5057309995909273E-2"/>
                  <c:y val="-4.08651341973198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298-4335-A457-026A4A281CCD}"/>
                </c:ext>
              </c:extLst>
            </c:dLbl>
            <c:dLbl>
              <c:idx val="8"/>
              <c:layout>
                <c:manualLayout>
                  <c:x val="-3.236059384237789E-2"/>
                  <c:y val="-3.83110633099874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298-4335-A457-026A4A281CCD}"/>
                </c:ext>
              </c:extLst>
            </c:dLbl>
            <c:dLbl>
              <c:idx val="9"/>
              <c:layout>
                <c:manualLayout>
                  <c:x val="-3.7754026149440754E-2"/>
                  <c:y val="-3.83110633099874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298-4335-A457-026A4A281CCD}"/>
                </c:ext>
              </c:extLst>
            </c:dLbl>
            <c:dLbl>
              <c:idx val="10"/>
              <c:layout>
                <c:manualLayout>
                  <c:x val="-3.1012235765612049E-2"/>
                  <c:y val="-4.34192050846524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298-4335-A457-026A4A281CCD}"/>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C00000"/>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'2011-2021 DBD和DCDD的比例'!$B$5:$L$5</c:f>
              <c:numCache>
                <c:formatCode>0.0</c:formatCode>
                <c:ptCount val="11"/>
                <c:pt idx="0">
                  <c:v>8.9542199184900895</c:v>
                </c:pt>
                <c:pt idx="1">
                  <c:v>9.3457943925233646</c:v>
                </c:pt>
                <c:pt idx="2">
                  <c:v>9.5483177139345532</c:v>
                </c:pt>
                <c:pt idx="3">
                  <c:v>9.5538312318137724</c:v>
                </c:pt>
                <c:pt idx="4">
                  <c:v>16.858386950022748</c:v>
                </c:pt>
                <c:pt idx="5">
                  <c:v>19.773914041429965</c:v>
                </c:pt>
                <c:pt idx="6">
                  <c:v>21.323470504980371</c:v>
                </c:pt>
                <c:pt idx="7">
                  <c:v>22.702441751149731</c:v>
                </c:pt>
                <c:pt idx="8">
                  <c:v>22.759062253743103</c:v>
                </c:pt>
                <c:pt idx="9">
                  <c:v>22.620498614958446</c:v>
                </c:pt>
                <c:pt idx="10">
                  <c:v>22.394905126323515</c:v>
                </c:pt>
              </c:numCache>
            </c:numRef>
          </c:val>
          <c:smooth val="0"/>
          <c:extLst>
            <c:ext xmlns:c16="http://schemas.microsoft.com/office/drawing/2014/chart" uri="{C3380CC4-5D6E-409C-BE32-E72D297353CC}">
              <c16:uniqueId val="{0000000B-7298-4335-A457-026A4A281CCD}"/>
            </c:ext>
          </c:extLst>
        </c:ser>
        <c:dLbls>
          <c:showLegendKey val="0"/>
          <c:showVal val="0"/>
          <c:showCatName val="0"/>
          <c:showSerName val="0"/>
          <c:showPercent val="0"/>
          <c:showBubbleSize val="0"/>
        </c:dLbls>
        <c:marker val="1"/>
        <c:smooth val="0"/>
        <c:axId val="66853136"/>
        <c:axId val="66845232"/>
      </c:lineChart>
      <c:catAx>
        <c:axId val="66853136"/>
        <c:scaling>
          <c:orientation val="minMax"/>
        </c:scaling>
        <c:delete val="1"/>
        <c:axPos val="b"/>
        <c:majorTickMark val="none"/>
        <c:minorTickMark val="none"/>
        <c:tickLblPos val="nextTo"/>
        <c:crossAx val="66845232"/>
        <c:crosses val="autoZero"/>
        <c:auto val="1"/>
        <c:lblAlgn val="ctr"/>
        <c:lblOffset val="100"/>
        <c:noMultiLvlLbl val="0"/>
      </c:catAx>
      <c:valAx>
        <c:axId val="66845232"/>
        <c:scaling>
          <c:orientation val="minMax"/>
          <c:max val="100"/>
        </c:scaling>
        <c:delete val="1"/>
        <c:axPos val="l"/>
        <c:numFmt formatCode="0.0" sourceLinked="1"/>
        <c:majorTickMark val="none"/>
        <c:minorTickMark val="none"/>
        <c:tickLblPos val="nextTo"/>
        <c:crossAx val="6685313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0.05745</cdr:x>
      <cdr:y>0.90803</cdr:y>
    </cdr:from>
    <cdr:to>
      <cdr:x>0.15563</cdr:x>
      <cdr:y>0.95332</cdr:y>
    </cdr:to>
    <cdr:sp macro="" textlink="">
      <cdr:nvSpPr>
        <cdr:cNvPr id="3" name="TextBox 1">
          <a:extLst xmlns:a="http://schemas.openxmlformats.org/drawingml/2006/main">
            <a:ext uri="{FF2B5EF4-FFF2-40B4-BE49-F238E27FC236}">
              <a16:creationId xmlns:a16="http://schemas.microsoft.com/office/drawing/2014/main" id="{3C8AFFD8-9C18-417F-80D4-61FD1AC08482}"/>
            </a:ext>
          </a:extLst>
        </cdr:cNvPr>
        <cdr:cNvSpPr txBox="1"/>
      </cdr:nvSpPr>
      <cdr:spPr>
        <a:xfrm xmlns:a="http://schemas.openxmlformats.org/drawingml/2006/main">
          <a:off x="572119" y="528801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72</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0.39349</cdr:x>
      <cdr:y>0.91012</cdr:y>
    </cdr:from>
    <cdr:to>
      <cdr:x>0.49167</cdr:x>
      <cdr:y>0.95751</cdr:y>
    </cdr:to>
    <cdr:sp macro="" textlink="">
      <cdr:nvSpPr>
        <cdr:cNvPr id="4" name="TextBox 1">
          <a:extLst xmlns:a="http://schemas.openxmlformats.org/drawingml/2006/main">
            <a:ext uri="{FF2B5EF4-FFF2-40B4-BE49-F238E27FC236}">
              <a16:creationId xmlns:a16="http://schemas.microsoft.com/office/drawing/2014/main" id="{77EBBAD1-E5E3-4C6D-A23A-4AF1DCE38068}"/>
            </a:ext>
          </a:extLst>
        </cdr:cNvPr>
        <cdr:cNvSpPr txBox="1"/>
      </cdr:nvSpPr>
      <cdr:spPr>
        <a:xfrm xmlns:a="http://schemas.openxmlformats.org/drawingml/2006/main">
          <a:off x="3869370" y="5669829"/>
          <a:ext cx="965441" cy="2952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sz="1100" dirty="0">
              <a:latin typeface="华文新魏" panose="02010800040101010101" pitchFamily="2" charset="-122"/>
              <a:ea typeface="华文新魏" panose="02010800040101010101" pitchFamily="2" charset="-122"/>
            </a:rPr>
            <a:t>79</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0.47523</cdr:x>
      <cdr:y>0.90803</cdr:y>
    </cdr:from>
    <cdr:to>
      <cdr:x>0.57341</cdr:x>
      <cdr:y>0.95332</cdr:y>
    </cdr:to>
    <cdr:sp macro="" textlink="">
      <cdr:nvSpPr>
        <cdr:cNvPr id="5" name="TextBox 1">
          <a:extLst xmlns:a="http://schemas.openxmlformats.org/drawingml/2006/main">
            <a:ext uri="{FF2B5EF4-FFF2-40B4-BE49-F238E27FC236}">
              <a16:creationId xmlns:a16="http://schemas.microsoft.com/office/drawing/2014/main" id="{68F150EF-B669-4DBB-B135-AD7A8B0D10FC}"/>
            </a:ext>
          </a:extLst>
        </cdr:cNvPr>
        <cdr:cNvSpPr txBox="1"/>
      </cdr:nvSpPr>
      <cdr:spPr>
        <a:xfrm xmlns:a="http://schemas.openxmlformats.org/drawingml/2006/main">
          <a:off x="4732501" y="528801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77</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0.56148</cdr:x>
      <cdr:y>0.90696</cdr:y>
    </cdr:from>
    <cdr:to>
      <cdr:x>0.65967</cdr:x>
      <cdr:y>0.95439</cdr:y>
    </cdr:to>
    <cdr:sp macro="" textlink="">
      <cdr:nvSpPr>
        <cdr:cNvPr id="6" name="TextBox 1">
          <a:extLst xmlns:a="http://schemas.openxmlformats.org/drawingml/2006/main">
            <a:ext uri="{FF2B5EF4-FFF2-40B4-BE49-F238E27FC236}">
              <a16:creationId xmlns:a16="http://schemas.microsoft.com/office/drawing/2014/main" id="{5E904FB8-4BE9-4467-BBDD-B308DC8BDD84}"/>
            </a:ext>
          </a:extLst>
        </cdr:cNvPr>
        <cdr:cNvSpPr txBox="1"/>
      </cdr:nvSpPr>
      <cdr:spPr>
        <a:xfrm xmlns:a="http://schemas.openxmlformats.org/drawingml/2006/main">
          <a:off x="5591483" y="5281799"/>
          <a:ext cx="977735" cy="2761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70</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0.65184</cdr:x>
      <cdr:y>0.9082</cdr:y>
    </cdr:from>
    <cdr:to>
      <cdr:x>0.75003</cdr:x>
      <cdr:y>0.95908</cdr:y>
    </cdr:to>
    <cdr:sp macro="" textlink="">
      <cdr:nvSpPr>
        <cdr:cNvPr id="7" name="TextBox 1">
          <a:extLst xmlns:a="http://schemas.openxmlformats.org/drawingml/2006/main">
            <a:ext uri="{FF2B5EF4-FFF2-40B4-BE49-F238E27FC236}">
              <a16:creationId xmlns:a16="http://schemas.microsoft.com/office/drawing/2014/main" id="{51770411-7466-4873-9D80-E727A2D0898D}"/>
            </a:ext>
          </a:extLst>
        </cdr:cNvPr>
        <cdr:cNvSpPr txBox="1"/>
      </cdr:nvSpPr>
      <cdr:spPr>
        <a:xfrm xmlns:a="http://schemas.openxmlformats.org/drawingml/2006/main">
          <a:off x="6491308" y="5288993"/>
          <a:ext cx="977735" cy="2963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76</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0.74042</cdr:x>
      <cdr:y>0.90803</cdr:y>
    </cdr:from>
    <cdr:to>
      <cdr:x>0.8386</cdr:x>
      <cdr:y>0.95332</cdr:y>
    </cdr:to>
    <cdr:sp macro="" textlink="">
      <cdr:nvSpPr>
        <cdr:cNvPr id="8" name="TextBox 1">
          <a:extLst xmlns:a="http://schemas.openxmlformats.org/drawingml/2006/main">
            <a:ext uri="{FF2B5EF4-FFF2-40B4-BE49-F238E27FC236}">
              <a16:creationId xmlns:a16="http://schemas.microsoft.com/office/drawing/2014/main" id="{F205D7F9-450E-44A2-9A98-8CCD42ABB861}"/>
            </a:ext>
          </a:extLst>
        </cdr:cNvPr>
        <cdr:cNvSpPr txBox="1"/>
      </cdr:nvSpPr>
      <cdr:spPr>
        <a:xfrm xmlns:a="http://schemas.openxmlformats.org/drawingml/2006/main">
          <a:off x="7373381" y="528801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73</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0.90182</cdr:x>
      <cdr:y>0.90859</cdr:y>
    </cdr:from>
    <cdr:to>
      <cdr:x>1</cdr:x>
      <cdr:y>0.95389</cdr:y>
    </cdr:to>
    <cdr:sp macro="" textlink="">
      <cdr:nvSpPr>
        <cdr:cNvPr id="9" name="TextBox 1">
          <a:extLst xmlns:a="http://schemas.openxmlformats.org/drawingml/2006/main">
            <a:ext uri="{FF2B5EF4-FFF2-40B4-BE49-F238E27FC236}">
              <a16:creationId xmlns:a16="http://schemas.microsoft.com/office/drawing/2014/main" id="{3EA53B21-1C0F-4FD7-B0BF-B847699B6CB7}"/>
            </a:ext>
          </a:extLst>
        </cdr:cNvPr>
        <cdr:cNvSpPr txBox="1"/>
      </cdr:nvSpPr>
      <cdr:spPr>
        <a:xfrm xmlns:a="http://schemas.openxmlformats.org/drawingml/2006/main">
          <a:off x="8980652" y="529129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75</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0.81954</cdr:x>
      <cdr:y>0.90803</cdr:y>
    </cdr:from>
    <cdr:to>
      <cdr:x>0.91772</cdr:x>
      <cdr:y>0.95332</cdr:y>
    </cdr:to>
    <cdr:sp macro="" textlink="">
      <cdr:nvSpPr>
        <cdr:cNvPr id="10" name="TextBox 1">
          <a:extLst xmlns:a="http://schemas.openxmlformats.org/drawingml/2006/main">
            <a:ext uri="{FF2B5EF4-FFF2-40B4-BE49-F238E27FC236}">
              <a16:creationId xmlns:a16="http://schemas.microsoft.com/office/drawing/2014/main" id="{53DFBEE1-7399-404B-8D09-9ABEA0C8F271}"/>
            </a:ext>
          </a:extLst>
        </cdr:cNvPr>
        <cdr:cNvSpPr txBox="1"/>
      </cdr:nvSpPr>
      <cdr:spPr>
        <a:xfrm xmlns:a="http://schemas.openxmlformats.org/drawingml/2006/main">
          <a:off x="8161254" y="528801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69</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0.31284</cdr:x>
      <cdr:y>0.91099</cdr:y>
    </cdr:from>
    <cdr:to>
      <cdr:x>0.41103</cdr:x>
      <cdr:y>0.95629</cdr:y>
    </cdr:to>
    <cdr:sp macro="" textlink="">
      <cdr:nvSpPr>
        <cdr:cNvPr id="11" name="TextBox 1">
          <a:extLst xmlns:a="http://schemas.openxmlformats.org/drawingml/2006/main">
            <a:ext uri="{FF2B5EF4-FFF2-40B4-BE49-F238E27FC236}">
              <a16:creationId xmlns:a16="http://schemas.microsoft.com/office/drawing/2014/main" id="{DF011ED0-1A9E-4C9B-97EA-6B5736421079}"/>
            </a:ext>
          </a:extLst>
        </cdr:cNvPr>
        <cdr:cNvSpPr txBox="1"/>
      </cdr:nvSpPr>
      <cdr:spPr>
        <a:xfrm xmlns:a="http://schemas.openxmlformats.org/drawingml/2006/main">
          <a:off x="3115417" y="5305275"/>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77</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0.23328</cdr:x>
      <cdr:y>0.91099</cdr:y>
    </cdr:from>
    <cdr:to>
      <cdr:x>0.33146</cdr:x>
      <cdr:y>0.95629</cdr:y>
    </cdr:to>
    <cdr:sp macro="" textlink="">
      <cdr:nvSpPr>
        <cdr:cNvPr id="12" name="TextBox 1">
          <a:extLst xmlns:a="http://schemas.openxmlformats.org/drawingml/2006/main">
            <a:ext uri="{FF2B5EF4-FFF2-40B4-BE49-F238E27FC236}">
              <a16:creationId xmlns:a16="http://schemas.microsoft.com/office/drawing/2014/main" id="{616EAC76-7CF7-4849-85B9-782EE9409847}"/>
            </a:ext>
          </a:extLst>
        </cdr:cNvPr>
        <cdr:cNvSpPr txBox="1"/>
      </cdr:nvSpPr>
      <cdr:spPr>
        <a:xfrm xmlns:a="http://schemas.openxmlformats.org/drawingml/2006/main">
          <a:off x="2323070" y="5305275"/>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77</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0.14682</cdr:x>
      <cdr:y>0.90803</cdr:y>
    </cdr:from>
    <cdr:to>
      <cdr:x>0.245</cdr:x>
      <cdr:y>0.95332</cdr:y>
    </cdr:to>
    <cdr:sp macro="" textlink="">
      <cdr:nvSpPr>
        <cdr:cNvPr id="13" name="TextBox 1">
          <a:extLst xmlns:a="http://schemas.openxmlformats.org/drawingml/2006/main">
            <a:ext uri="{FF2B5EF4-FFF2-40B4-BE49-F238E27FC236}">
              <a16:creationId xmlns:a16="http://schemas.microsoft.com/office/drawing/2014/main" id="{9303D945-ED49-4302-ACCC-B4625D402D38}"/>
            </a:ext>
          </a:extLst>
        </cdr:cNvPr>
        <cdr:cNvSpPr txBox="1"/>
      </cdr:nvSpPr>
      <cdr:spPr>
        <a:xfrm xmlns:a="http://schemas.openxmlformats.org/drawingml/2006/main">
          <a:off x="1462087" y="5288010"/>
          <a:ext cx="977735" cy="26377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100"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75</a:t>
          </a:r>
          <a:r>
            <a:rPr lang="zh-CN" altLang="en-US" sz="1100" dirty="0">
              <a:latin typeface="华文新魏" panose="02010800040101010101" pitchFamily="2" charset="-122"/>
              <a:ea typeface="华文新魏" panose="02010800040101010101" pitchFamily="2" charset="-122"/>
            </a:rPr>
            <a:t>个国家）</a:t>
          </a:r>
          <a:endParaRPr lang="en-US" sz="1100" dirty="0">
            <a:latin typeface="华文新魏" panose="02010800040101010101" pitchFamily="2" charset="-122"/>
            <a:ea typeface="华文新魏" panose="02010800040101010101" pitchFamily="2" charset="-122"/>
          </a:endParaRPr>
        </a:p>
      </cdr:txBody>
    </cdr:sp>
  </cdr:relSizeAnchor>
  <cdr:relSizeAnchor xmlns:cdr="http://schemas.openxmlformats.org/drawingml/2006/chartDrawing">
    <cdr:from>
      <cdr:x>0.06989</cdr:x>
      <cdr:y>0.94651</cdr:y>
    </cdr:from>
    <cdr:to>
      <cdr:x>0.98358</cdr:x>
      <cdr:y>1</cdr:y>
    </cdr:to>
    <cdr:sp macro="" textlink="">
      <cdr:nvSpPr>
        <cdr:cNvPr id="2" name="Arrow: Right 1">
          <a:extLst xmlns:a="http://schemas.openxmlformats.org/drawingml/2006/main">
            <a:ext uri="{FF2B5EF4-FFF2-40B4-BE49-F238E27FC236}">
              <a16:creationId xmlns:a16="http://schemas.microsoft.com/office/drawing/2014/main" id="{21161B66-DA8B-49B3-9D2B-151B24780F8F}"/>
            </a:ext>
          </a:extLst>
        </cdr:cNvPr>
        <cdr:cNvSpPr/>
      </cdr:nvSpPr>
      <cdr:spPr>
        <a:xfrm xmlns:a="http://schemas.openxmlformats.org/drawingml/2006/main">
          <a:off x="684904" y="5529045"/>
          <a:ext cx="8953765" cy="312462"/>
        </a:xfrm>
        <a:prstGeom xmlns:a="http://schemas.openxmlformats.org/drawingml/2006/main" prst="rightArrow">
          <a:avLst/>
        </a:prstGeom>
        <a:gradFill xmlns:a="http://schemas.openxmlformats.org/drawingml/2006/main"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0.06956</cdr:x>
      <cdr:y>0.94254</cdr:y>
    </cdr:from>
    <cdr:to>
      <cdr:x>0.1562</cdr:x>
      <cdr:y>1</cdr:y>
    </cdr:to>
    <cdr:sp macro="" textlink="">
      <cdr:nvSpPr>
        <cdr:cNvPr id="14" name="TextBox 6">
          <a:extLst xmlns:a="http://schemas.openxmlformats.org/drawingml/2006/main">
            <a:ext uri="{FF2B5EF4-FFF2-40B4-BE49-F238E27FC236}">
              <a16:creationId xmlns:a16="http://schemas.microsoft.com/office/drawing/2014/main" id="{541E075F-41BB-4B3D-909E-75B5BFFF2883}"/>
            </a:ext>
          </a:extLst>
        </cdr:cNvPr>
        <cdr:cNvSpPr txBox="1"/>
      </cdr:nvSpPr>
      <cdr:spPr>
        <a:xfrm xmlns:a="http://schemas.openxmlformats.org/drawingml/2006/main">
          <a:off x="701680" y="5716320"/>
          <a:ext cx="874074" cy="34850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altLang="zh-CN" sz="1600" dirty="0">
              <a:solidFill>
                <a:schemeClr val="bg1"/>
              </a:solidFill>
              <a:latin typeface="Abadi" panose="020B0604020104020204" pitchFamily="34" charset="0"/>
            </a:rPr>
            <a:t>25273</a:t>
          </a:r>
          <a:endParaRPr lang="en-US" sz="1600" dirty="0">
            <a:solidFill>
              <a:schemeClr val="bg1"/>
            </a:solidFill>
            <a:latin typeface="Abadi" panose="020B0604020104020204" pitchFamily="34" charset="0"/>
          </a:endParaRPr>
        </a:p>
      </cdr:txBody>
    </cdr:sp>
  </cdr:relSizeAnchor>
  <cdr:relSizeAnchor xmlns:cdr="http://schemas.openxmlformats.org/drawingml/2006/chartDrawing">
    <cdr:from>
      <cdr:x>0.89638</cdr:x>
      <cdr:y>0.94254</cdr:y>
    </cdr:from>
    <cdr:to>
      <cdr:x>0.98303</cdr:x>
      <cdr:y>1</cdr:y>
    </cdr:to>
    <cdr:sp macro="" textlink="">
      <cdr:nvSpPr>
        <cdr:cNvPr id="15" name="TextBox 13">
          <a:extLst xmlns:a="http://schemas.openxmlformats.org/drawingml/2006/main">
            <a:ext uri="{FF2B5EF4-FFF2-40B4-BE49-F238E27FC236}">
              <a16:creationId xmlns:a16="http://schemas.microsoft.com/office/drawing/2014/main" id="{17BDD452-0B0C-4762-86F8-9596590983CE}"/>
            </a:ext>
          </a:extLst>
        </cdr:cNvPr>
        <cdr:cNvSpPr txBox="1"/>
      </cdr:nvSpPr>
      <cdr:spPr>
        <a:xfrm xmlns:a="http://schemas.openxmlformats.org/drawingml/2006/main">
          <a:off x="9042646" y="5553153"/>
          <a:ext cx="874074" cy="33855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altLang="zh-CN" sz="1600" dirty="0">
              <a:solidFill>
                <a:schemeClr val="bg1"/>
              </a:solidFill>
              <a:latin typeface="Abadi" panose="020B0604020104020204" pitchFamily="34" charset="0"/>
            </a:rPr>
            <a:t>38156</a:t>
          </a:r>
          <a:endParaRPr lang="en-US" sz="1600" dirty="0">
            <a:solidFill>
              <a:schemeClr val="bg1"/>
            </a:solidFill>
            <a:latin typeface="Abadi" panose="020B0604020104020204" pitchFamily="34" charset="0"/>
          </a:endParaRPr>
        </a:p>
      </cdr:txBody>
    </cdr:sp>
  </cdr:relSizeAnchor>
  <cdr:relSizeAnchor xmlns:cdr="http://schemas.openxmlformats.org/drawingml/2006/chartDrawing">
    <cdr:from>
      <cdr:x>0.74192</cdr:x>
      <cdr:y>0.94254</cdr:y>
    </cdr:from>
    <cdr:to>
      <cdr:x>0.82857</cdr:x>
      <cdr:y>1</cdr:y>
    </cdr:to>
    <cdr:sp macro="" textlink="">
      <cdr:nvSpPr>
        <cdr:cNvPr id="16" name="TextBox 14">
          <a:extLst xmlns:a="http://schemas.openxmlformats.org/drawingml/2006/main">
            <a:ext uri="{FF2B5EF4-FFF2-40B4-BE49-F238E27FC236}">
              <a16:creationId xmlns:a16="http://schemas.microsoft.com/office/drawing/2014/main" id="{BB93DCA7-6CF8-4E8F-BD23-1545BBE1841D}"/>
            </a:ext>
          </a:extLst>
        </cdr:cNvPr>
        <cdr:cNvSpPr txBox="1"/>
      </cdr:nvSpPr>
      <cdr:spPr>
        <a:xfrm xmlns:a="http://schemas.openxmlformats.org/drawingml/2006/main">
          <a:off x="7270554" y="5505837"/>
          <a:ext cx="849090" cy="33567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altLang="zh-CN" sz="1600" dirty="0">
              <a:solidFill>
                <a:schemeClr val="bg1"/>
              </a:solidFill>
              <a:latin typeface="Abadi" panose="020B0604020104020204" pitchFamily="34" charset="0"/>
            </a:rPr>
            <a:t>40608</a:t>
          </a:r>
          <a:endParaRPr lang="en-US" sz="1600" dirty="0">
            <a:solidFill>
              <a:schemeClr val="bg1"/>
            </a:solidFill>
            <a:latin typeface="Abadi" panose="020B0604020104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8FE9-6EAE-4A69-8D19-482D0D02E7FC}" type="datetimeFigureOut">
              <a:rPr lang="zh-CN" altLang="en-US" smtClean="0"/>
              <a:t>2023/4/18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F2668-2422-427E-8FE2-90AAB026E90F}" type="slidenum">
              <a:rPr lang="zh-CN" altLang="en-US" smtClean="0"/>
              <a:t>‹#›</a:t>
            </a:fld>
            <a:endParaRPr lang="zh-CN" altLang="en-US"/>
          </a:p>
        </p:txBody>
      </p:sp>
    </p:spTree>
    <p:extLst>
      <p:ext uri="{BB962C8B-B14F-4D97-AF65-F5344CB8AC3E}">
        <p14:creationId xmlns:p14="http://schemas.microsoft.com/office/powerpoint/2010/main" val="2744165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7F2668-2422-427E-8FE2-90AAB026E90F}" type="slidenum">
              <a:rPr lang="zh-CN" altLang="en-US" smtClean="0"/>
              <a:t>6</a:t>
            </a:fld>
            <a:endParaRPr lang="zh-CN" altLang="en-US"/>
          </a:p>
        </p:txBody>
      </p:sp>
    </p:spTree>
    <p:extLst>
      <p:ext uri="{BB962C8B-B14F-4D97-AF65-F5344CB8AC3E}">
        <p14:creationId xmlns:p14="http://schemas.microsoft.com/office/powerpoint/2010/main" val="3579578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E386F16C-4FC1-468A-93E8-BA5A1F2234AD}"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67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207710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976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32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205353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008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50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449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0303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799562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6526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71785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29029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468463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808856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208363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426517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282147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2862099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886011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3490499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7C7FB-DB77-4622-B397-0CD41AB26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AAF40F-5964-4EB8-BAF5-9C30047A2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CAA241-7EEE-4C8D-9D17-D95CA69B6EAD}"/>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B1799E45-585B-4F4F-B67F-B18DDC302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0576E-2085-467B-BCE5-FDFE0437C69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707142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77789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8E861-A522-43CA-8549-83CF57BFAF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ECE6F8-D568-4C79-96C8-A139CA8F1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1257E5-DE10-46E7-8F5B-8C7A07985AA6}"/>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4643E018-59CD-48A2-977A-75761C5033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4BB1D7-0E8E-4C39-A73E-594ED7E3666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232319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AAD7-9C0D-4B8D-A5CD-549F23B0D9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9CEF99-C6C8-4651-AE8A-9585F7750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DFCF42-375B-451E-9C3E-21F4E27C2440}"/>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DED118CF-44D2-4CAD-8077-D926515B3C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02BE2-45E1-4422-B9DD-47B46DEEF9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451122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2C097-7621-4568-92DE-555CF9B51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F9200-A8FF-45A3-B2AB-41939D6AFE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A4A33-F86D-47F4-A317-2B2D7D1363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98BAC-4792-4DB0-B2C4-203920E9D27E}"/>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7C235B79-D182-4398-9B50-74098BAD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74802B-8CD3-47C9-909C-33E7CA25F599}"/>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4063187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D3A3C-F6AF-4BAE-A67B-8968D2FF7E7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428F20-FD45-4103-A991-31A8644CB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8706E5-65FB-4CB7-8F9E-4E32A08E7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DB6221-E0F6-4FB1-9237-9952299C5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E5160E-9CED-41C2-B52A-4BAD420FF6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14FF35-4193-4361-B4C3-5089EF244D47}"/>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8" name="页脚占位符 7">
            <a:extLst>
              <a:ext uri="{FF2B5EF4-FFF2-40B4-BE49-F238E27FC236}">
                <a16:creationId xmlns:a16="http://schemas.microsoft.com/office/drawing/2014/main" id="{F66ED490-69E6-42F9-9F1C-AF904824D2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7E45D4-DD8E-404D-8BCE-DE02FF71A19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711446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E8F76-BD32-41BB-A55B-0FF43351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01D77C-005A-44B2-9669-4AA909FEE205}"/>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4" name="页脚占位符 3">
            <a:extLst>
              <a:ext uri="{FF2B5EF4-FFF2-40B4-BE49-F238E27FC236}">
                <a16:creationId xmlns:a16="http://schemas.microsoft.com/office/drawing/2014/main" id="{3D0173E4-9495-4693-8D6E-DA462EFD3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AFDB41-7056-4C36-B947-5C7869F5730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397125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72C6F0-FC08-45F5-AB92-6E29D7DF6535}"/>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3" name="页脚占位符 2">
            <a:extLst>
              <a:ext uri="{FF2B5EF4-FFF2-40B4-BE49-F238E27FC236}">
                <a16:creationId xmlns:a16="http://schemas.microsoft.com/office/drawing/2014/main" id="{AF25635E-481B-4313-9286-2D3D1989F6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47182C-1E96-4F43-92A9-8F95CA269B7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638957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759B-85ED-48DD-B271-7AE5CF09BE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236B3B-9805-452F-8689-1E9BC89EE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D41C82-A72E-41D6-AB00-26FBF1D1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EE0A-5995-44E1-80D8-8BF9E9C4C35D}"/>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E26463B1-D12C-4C28-B05B-6DB7A8EA3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F36267-C434-47A6-9754-DC9FDEDCA04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4091423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AE8F2-1D77-457F-A59E-553ED5EE9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6B2646-50C5-4227-BA04-68DC1041C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F513C-FF06-4F6E-A785-1D95EDAF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4C9173-38F5-485B-AACE-0B3F236D4812}"/>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页脚占位符 5">
            <a:extLst>
              <a:ext uri="{FF2B5EF4-FFF2-40B4-BE49-F238E27FC236}">
                <a16:creationId xmlns:a16="http://schemas.microsoft.com/office/drawing/2014/main" id="{25457235-D0C8-4188-8106-93E68696D3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EBF46C-FF01-41C6-8535-0878BA303F68}"/>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383612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560B-313F-4985-8E02-5F26FF5EC1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6EC0C-036D-4A3A-ADE5-41F45B5A1B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3FFE6-35BC-4119-B703-A52248A9318A}"/>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C9E9D6BD-77CA-4E1B-B9D0-F7F9771C1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75FED-C832-499B-8760-7BC422D94366}"/>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574954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1343C6-4F1C-44C1-AE4F-94C0FA8C5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617DD5-9917-4E48-8580-93C4468CBE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0DBBD-0E53-48C1-B371-4FDD033422E5}"/>
              </a:ext>
            </a:extLst>
          </p:cNvPr>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C62BD445-D6E5-4616-924E-A22B5CC57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303A-9392-4E67-BAB1-1BBFA0F7F5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762874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173308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EB6A3D5-B820-45BA-9AF0-1DD76CDD1AA2}"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4D1CE80-0DC7-4A8F-B672-BCF3F48A555F}"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850527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982090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D1CE80-0DC7-4A8F-B672-BCF3F48A555F}"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08674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3979864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9901305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42111891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0681051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932862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923354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884080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9341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B6A3D5-B820-45BA-9AF0-1DD76CDD1AA2}" type="datetimeFigureOut">
              <a:rPr lang="zh-CN" altLang="en-US" smtClean="0"/>
              <a:t>2023/4/18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12541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00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256031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7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36BE830-2B3D-4312-9EC5-C1E5046B2241}" type="datetimeFigureOut">
              <a:rPr lang="zh-CN" altLang="en-US" smtClean="0"/>
              <a:t>2023/4/18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924976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7846991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BE830-2B3D-4312-9EC5-C1E5046B2241}" type="datetimeFigureOut">
              <a:rPr lang="zh-CN" altLang="en-US" smtClean="0"/>
              <a:t>2023/4/18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182463222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D52F97-5AFB-4449-8210-A115EC5C5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D5BD03-93EC-496D-9D65-E1C5B33F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D0069A-335A-4038-9C19-53444F672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A3D5-B820-45BA-9AF0-1DD76CDD1AA2}" type="datetimeFigureOut">
              <a:rPr lang="zh-CN" altLang="en-US" smtClean="0"/>
              <a:t>2023/4/18</a:t>
            </a:fld>
            <a:endParaRPr lang="zh-CN" altLang="en-US"/>
          </a:p>
        </p:txBody>
      </p:sp>
      <p:sp>
        <p:nvSpPr>
          <p:cNvPr id="5" name="页脚占位符 4">
            <a:extLst>
              <a:ext uri="{FF2B5EF4-FFF2-40B4-BE49-F238E27FC236}">
                <a16:creationId xmlns:a16="http://schemas.microsoft.com/office/drawing/2014/main" id="{73028FEA-67C3-4922-B2C4-226D40A09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CDFA79-79A3-4AAA-A674-C01831C84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18168925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36BE830-2B3D-4312-9EC5-C1E5046B2241}" type="datetimeFigureOut">
              <a:rPr lang="zh-CN" altLang="en-US" smtClean="0"/>
              <a:t>2023/4/18</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386F16C-4FC1-468A-93E8-BA5A1F2234AD}" type="slidenum">
              <a:rPr lang="zh-CN" altLang="en-US" smtClean="0"/>
              <a:t>‹#›</a:t>
            </a:fld>
            <a:endParaRPr lang="zh-CN" altLang="en-US"/>
          </a:p>
        </p:txBody>
      </p:sp>
    </p:spTree>
    <p:extLst>
      <p:ext uri="{BB962C8B-B14F-4D97-AF65-F5344CB8AC3E}">
        <p14:creationId xmlns:p14="http://schemas.microsoft.com/office/powerpoint/2010/main" val="30203522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12.tmp"/><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slideLayout" Target="../slideLayouts/slideLayout46.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2.tm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slideLayout" Target="../slideLayouts/slideLayout46.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42.jfif"/><Relationship Id="rId1" Type="http://schemas.openxmlformats.org/officeDocument/2006/relationships/slideLayout" Target="../slideLayouts/slideLayout41.xml"/><Relationship Id="rId5" Type="http://schemas.openxmlformats.org/officeDocument/2006/relationships/image" Target="../media/image43.png"/><Relationship Id="rId4" Type="http://schemas.openxmlformats.org/officeDocument/2006/relationships/slide" Target="slide37.xml"/></Relationships>
</file>

<file path=ppt/slides/_rels/slide37.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12.tmp"/><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slideLayout" Target="../slideLayouts/slideLayout46.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2.tmp"/><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12.tmp"/><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Layout" Target="../slideLayouts/slideLayout46.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2.tmp"/><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Layout" Target="../slideLayouts/slideLayout46.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slide" Target="slide45.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12.tmp"/><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slideLayout" Target="../slideLayouts/slideLayout46.xml"/><Relationship Id="rId5" Type="http://schemas.openxmlformats.org/officeDocument/2006/relationships/tags" Target="../tags/tag9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3" Type="http://schemas.openxmlformats.org/officeDocument/2006/relationships/tags" Target="../tags/tag107.xml"/><Relationship Id="rId21" Type="http://schemas.openxmlformats.org/officeDocument/2006/relationships/image" Target="../media/image12.tmp"/><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slideLayout" Target="../slideLayouts/slideLayout4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51.jfif"/><Relationship Id="rId2" Type="http://schemas.openxmlformats.org/officeDocument/2006/relationships/image" Target="../media/image50.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30.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 Target="slide9.xml"/><Relationship Id="rId1" Type="http://schemas.openxmlformats.org/officeDocument/2006/relationships/slideLayout" Target="../slideLayouts/slideLayout41.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tags" Target="../tags/tag42.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image" Target="../media/image12.tmp"/><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slideLayout" Target="../slideLayouts/slideLayout24.xml"/><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tags" Target="../tags/tag44.xml"/><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C7D94-F3B3-4A8D-8964-1F980DECCF7A}"/>
              </a:ext>
            </a:extLst>
          </p:cNvPr>
          <p:cNvSpPr>
            <a:spLocks noGrp="1"/>
          </p:cNvSpPr>
          <p:nvPr>
            <p:ph type="ctrTitle"/>
          </p:nvPr>
        </p:nvSpPr>
        <p:spPr>
          <a:xfrm>
            <a:off x="2688165" y="2112997"/>
            <a:ext cx="6815669" cy="916841"/>
          </a:xfrm>
        </p:spPr>
        <p:txBody>
          <a:bodyPr/>
          <a:lstStyle/>
          <a:p>
            <a:r>
              <a:rPr lang="zh-CN" altLang="en-US" sz="3200">
                <a:solidFill>
                  <a:prstClr val="black">
                    <a:lumMod val="85000"/>
                    <a:lumOff val="15000"/>
                  </a:prstClr>
                </a:solidFill>
                <a:latin typeface="楷体" panose="02010609060101010101" pitchFamily="49" charset="-122"/>
                <a:ea typeface="楷体" panose="02010609060101010101" pitchFamily="49" charset="-122"/>
              </a:rPr>
              <a:t>第五讲 </a:t>
            </a:r>
            <a:r>
              <a:rPr lang="zh-CN" altLang="en-US" sz="3200" dirty="0">
                <a:solidFill>
                  <a:prstClr val="black">
                    <a:lumMod val="85000"/>
                    <a:lumOff val="15000"/>
                  </a:prstClr>
                </a:solidFill>
                <a:latin typeface="楷体" panose="02010609060101010101" pitchFamily="49" charset="-122"/>
                <a:ea typeface="楷体" panose="02010609060101010101" pitchFamily="49" charset="-122"/>
              </a:rPr>
              <a:t>器官移植中的伦理问题</a:t>
            </a:r>
            <a:endParaRPr lang="zh-CN" altLang="en-US" sz="4000" dirty="0">
              <a:latin typeface="楷体" panose="02010609060101010101" pitchFamily="49" charset="-122"/>
              <a:ea typeface="楷体" panose="02010609060101010101" pitchFamily="49" charset="-122"/>
            </a:endParaRPr>
          </a:p>
        </p:txBody>
      </p:sp>
      <p:sp>
        <p:nvSpPr>
          <p:cNvPr id="3" name="副标题 2">
            <a:extLst>
              <a:ext uri="{FF2B5EF4-FFF2-40B4-BE49-F238E27FC236}">
                <a16:creationId xmlns:a16="http://schemas.microsoft.com/office/drawing/2014/main" id="{9BC52821-5582-44DC-9F12-340B3716974C}"/>
              </a:ext>
            </a:extLst>
          </p:cNvPr>
          <p:cNvSpPr>
            <a:spLocks noGrp="1"/>
          </p:cNvSpPr>
          <p:nvPr>
            <p:ph type="subTitle" idx="1"/>
          </p:nvPr>
        </p:nvSpPr>
        <p:spPr>
          <a:xfrm>
            <a:off x="2688165" y="3751865"/>
            <a:ext cx="6815669" cy="1320802"/>
          </a:xfrm>
        </p:spPr>
        <p:txBody>
          <a:bodyPr/>
          <a:lstStyle/>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徐汉辉</a:t>
            </a:r>
            <a:r>
              <a:rPr lang="en-US" altLang="zh-CN" sz="2000" dirty="0">
                <a:solidFill>
                  <a:prstClr val="black"/>
                </a:solidFill>
                <a:latin typeface="华文新魏" panose="02010800040101010101" pitchFamily="2" charset="-122"/>
                <a:ea typeface="华文新魏" panose="02010800040101010101" pitchFamily="2" charset="-122"/>
              </a:rPr>
              <a:t>   </a:t>
            </a:r>
          </a:p>
          <a:p>
            <a:pPr lvl="0">
              <a:spcBef>
                <a:spcPts val="0"/>
              </a:spcBef>
              <a:spcAft>
                <a:spcPts val="0"/>
              </a:spcAft>
              <a:buClrTx/>
              <a:buSzTx/>
            </a:pPr>
            <a:r>
              <a:rPr lang="zh-CN" altLang="en-US" sz="2000" dirty="0">
                <a:solidFill>
                  <a:prstClr val="black"/>
                </a:solidFill>
                <a:latin typeface="华文新魏" panose="02010800040101010101" pitchFamily="2" charset="-122"/>
                <a:ea typeface="华文新魏" panose="02010800040101010101" pitchFamily="2" charset="-122"/>
              </a:rPr>
              <a:t>南开大学医学院</a:t>
            </a:r>
            <a:endParaRPr lang="en-US" altLang="zh-CN" sz="2000" dirty="0">
              <a:solidFill>
                <a:prstClr val="black"/>
              </a:solidFill>
              <a:latin typeface="华文新魏" panose="02010800040101010101" pitchFamily="2" charset="-122"/>
              <a:ea typeface="华文新魏" panose="02010800040101010101" pitchFamily="2" charset="-122"/>
            </a:endParaRPr>
          </a:p>
          <a:p>
            <a:pPr lvl="0">
              <a:spcBef>
                <a:spcPts val="0"/>
              </a:spcBef>
              <a:spcAft>
                <a:spcPts val="0"/>
              </a:spcAft>
              <a:buClrTx/>
              <a:buSzTx/>
            </a:pPr>
            <a:r>
              <a:rPr lang="en-US" altLang="zh-CN" sz="2000" dirty="0">
                <a:solidFill>
                  <a:prstClr val="black"/>
                </a:solidFill>
                <a:latin typeface="华文新魏" panose="02010800040101010101" pitchFamily="2" charset="-122"/>
                <a:ea typeface="华文新魏" panose="02010800040101010101" pitchFamily="2" charset="-122"/>
              </a:rPr>
              <a:t>018205@nankai.edu.cn</a:t>
            </a:r>
          </a:p>
          <a:p>
            <a:endParaRPr lang="zh-CN" altLang="en-US" dirty="0"/>
          </a:p>
        </p:txBody>
      </p:sp>
    </p:spTree>
    <p:extLst>
      <p:ext uri="{BB962C8B-B14F-4D97-AF65-F5344CB8AC3E}">
        <p14:creationId xmlns:p14="http://schemas.microsoft.com/office/powerpoint/2010/main" val="32984983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0">
            <a:extLst>
              <a:ext uri="{FF2B5EF4-FFF2-40B4-BE49-F238E27FC236}">
                <a16:creationId xmlns:a16="http://schemas.microsoft.com/office/drawing/2014/main" id="{9F230590-DF48-B419-2FEB-E244667B84DE}"/>
              </a:ext>
            </a:extLst>
          </p:cNvPr>
          <p:cNvGraphicFramePr>
            <a:graphicFrameLocks/>
          </p:cNvGraphicFramePr>
          <p:nvPr>
            <p:extLst>
              <p:ext uri="{D42A27DB-BD31-4B8C-83A1-F6EECF244321}">
                <p14:modId xmlns:p14="http://schemas.microsoft.com/office/powerpoint/2010/main" val="758403010"/>
              </p:ext>
            </p:extLst>
          </p:nvPr>
        </p:nvGraphicFramePr>
        <p:xfrm>
          <a:off x="116546" y="885589"/>
          <a:ext cx="10946168" cy="580817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1">
            <a:extLst>
              <a:ext uri="{FF2B5EF4-FFF2-40B4-BE49-F238E27FC236}">
                <a16:creationId xmlns:a16="http://schemas.microsoft.com/office/drawing/2014/main" id="{7AE0EA57-0A0E-EA69-FFEB-1D731FD44B08}"/>
              </a:ext>
            </a:extLst>
          </p:cNvPr>
          <p:cNvSpPr txBox="1"/>
          <p:nvPr/>
        </p:nvSpPr>
        <p:spPr>
          <a:xfrm>
            <a:off x="964601" y="6105029"/>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101</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4" name="TextBox 1">
            <a:extLst>
              <a:ext uri="{FF2B5EF4-FFF2-40B4-BE49-F238E27FC236}">
                <a16:creationId xmlns:a16="http://schemas.microsoft.com/office/drawing/2014/main" id="{46F5B99D-BD5B-4E68-6BBF-3040AAFDD63D}"/>
              </a:ext>
            </a:extLst>
          </p:cNvPr>
          <p:cNvSpPr txBox="1"/>
          <p:nvPr/>
        </p:nvSpPr>
        <p:spPr>
          <a:xfrm>
            <a:off x="1861296" y="6125502"/>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109</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5" name="TextBox 1">
            <a:extLst>
              <a:ext uri="{FF2B5EF4-FFF2-40B4-BE49-F238E27FC236}">
                <a16:creationId xmlns:a16="http://schemas.microsoft.com/office/drawing/2014/main" id="{E9C1F6F0-B802-B178-32CE-9F08EBFFB980}"/>
              </a:ext>
            </a:extLst>
          </p:cNvPr>
          <p:cNvSpPr txBox="1"/>
          <p:nvPr/>
        </p:nvSpPr>
        <p:spPr>
          <a:xfrm>
            <a:off x="2831501" y="6125502"/>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112</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6" name="TextBox 1">
            <a:extLst>
              <a:ext uri="{FF2B5EF4-FFF2-40B4-BE49-F238E27FC236}">
                <a16:creationId xmlns:a16="http://schemas.microsoft.com/office/drawing/2014/main" id="{55CCDFBD-63A3-A2C4-AF2D-FB97AD793B1C}"/>
              </a:ext>
            </a:extLst>
          </p:cNvPr>
          <p:cNvSpPr txBox="1"/>
          <p:nvPr/>
        </p:nvSpPr>
        <p:spPr>
          <a:xfrm>
            <a:off x="3735726" y="6137923"/>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107</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7" name="TextBox 1">
            <a:extLst>
              <a:ext uri="{FF2B5EF4-FFF2-40B4-BE49-F238E27FC236}">
                <a16:creationId xmlns:a16="http://schemas.microsoft.com/office/drawing/2014/main" id="{4EADBC45-87E4-8F10-02A5-67C42EE9D560}"/>
              </a:ext>
            </a:extLst>
          </p:cNvPr>
          <p:cNvSpPr txBox="1"/>
          <p:nvPr/>
        </p:nvSpPr>
        <p:spPr>
          <a:xfrm>
            <a:off x="4611895" y="6133022"/>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111</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8" name="TextBox 1">
            <a:extLst>
              <a:ext uri="{FF2B5EF4-FFF2-40B4-BE49-F238E27FC236}">
                <a16:creationId xmlns:a16="http://schemas.microsoft.com/office/drawing/2014/main" id="{1231BB6F-F302-2F41-8198-F50735276ED8}"/>
              </a:ext>
            </a:extLst>
          </p:cNvPr>
          <p:cNvSpPr txBox="1"/>
          <p:nvPr/>
        </p:nvSpPr>
        <p:spPr>
          <a:xfrm>
            <a:off x="5457803" y="6139562"/>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110</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9" name="TextBox 1">
            <a:extLst>
              <a:ext uri="{FF2B5EF4-FFF2-40B4-BE49-F238E27FC236}">
                <a16:creationId xmlns:a16="http://schemas.microsoft.com/office/drawing/2014/main" id="{E5585602-900F-DAC1-BC4E-24F6AA3BD15B}"/>
              </a:ext>
            </a:extLst>
          </p:cNvPr>
          <p:cNvSpPr txBox="1"/>
          <p:nvPr/>
        </p:nvSpPr>
        <p:spPr>
          <a:xfrm>
            <a:off x="6465799" y="6139562"/>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82</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10" name="TextBox 1">
            <a:extLst>
              <a:ext uri="{FF2B5EF4-FFF2-40B4-BE49-F238E27FC236}">
                <a16:creationId xmlns:a16="http://schemas.microsoft.com/office/drawing/2014/main" id="{2F58F84B-5D9B-8B79-7444-56E9ADF135B5}"/>
              </a:ext>
            </a:extLst>
          </p:cNvPr>
          <p:cNvSpPr txBox="1"/>
          <p:nvPr/>
        </p:nvSpPr>
        <p:spPr>
          <a:xfrm>
            <a:off x="7313138" y="6120233"/>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82</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11" name="TextBox 1">
            <a:extLst>
              <a:ext uri="{FF2B5EF4-FFF2-40B4-BE49-F238E27FC236}">
                <a16:creationId xmlns:a16="http://schemas.microsoft.com/office/drawing/2014/main" id="{4216DB45-984A-3EFE-9401-9C045FCC6372}"/>
              </a:ext>
            </a:extLst>
          </p:cNvPr>
          <p:cNvSpPr txBox="1"/>
          <p:nvPr/>
        </p:nvSpPr>
        <p:spPr>
          <a:xfrm>
            <a:off x="8262005" y="6105028"/>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86</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12" name="TextBox 1">
            <a:extLst>
              <a:ext uri="{FF2B5EF4-FFF2-40B4-BE49-F238E27FC236}">
                <a16:creationId xmlns:a16="http://schemas.microsoft.com/office/drawing/2014/main" id="{3C36537F-3733-74F0-171E-C6EF7CCB0A0F}"/>
              </a:ext>
            </a:extLst>
          </p:cNvPr>
          <p:cNvSpPr txBox="1"/>
          <p:nvPr/>
        </p:nvSpPr>
        <p:spPr>
          <a:xfrm>
            <a:off x="9176516" y="6136023"/>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93</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14" name="TextBox 1">
            <a:extLst>
              <a:ext uri="{FF2B5EF4-FFF2-40B4-BE49-F238E27FC236}">
                <a16:creationId xmlns:a16="http://schemas.microsoft.com/office/drawing/2014/main" id="{E5E07EDE-2928-C21A-966F-15F30DB0DDF5}"/>
              </a:ext>
            </a:extLst>
          </p:cNvPr>
          <p:cNvSpPr txBox="1"/>
          <p:nvPr/>
        </p:nvSpPr>
        <p:spPr>
          <a:xfrm>
            <a:off x="10096838" y="6133021"/>
            <a:ext cx="977735" cy="27526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r>
              <a:rPr lang="zh-CN" altLang="en-US" dirty="0">
                <a:solidFill>
                  <a:prstClr val="black"/>
                </a:solidFill>
                <a:latin typeface="华文新魏" panose="02010800040101010101" pitchFamily="2" charset="-122"/>
                <a:ea typeface="华文新魏" panose="02010800040101010101" pitchFamily="2" charset="-122"/>
              </a:rPr>
              <a:t>（</a:t>
            </a:r>
            <a:r>
              <a:rPr lang="en-US" altLang="zh-CN" dirty="0">
                <a:solidFill>
                  <a:prstClr val="black"/>
                </a:solidFill>
                <a:latin typeface="华文新魏" panose="02010800040101010101" pitchFamily="2" charset="-122"/>
                <a:ea typeface="华文新魏" panose="02010800040101010101" pitchFamily="2" charset="-122"/>
              </a:rPr>
              <a:t>91</a:t>
            </a:r>
            <a:r>
              <a:rPr lang="zh-CN" altLang="en-US" dirty="0">
                <a:solidFill>
                  <a:prstClr val="black"/>
                </a:solidFill>
                <a:latin typeface="华文新魏" panose="02010800040101010101" pitchFamily="2" charset="-122"/>
                <a:ea typeface="华文新魏" panose="02010800040101010101" pitchFamily="2" charset="-122"/>
              </a:rPr>
              <a:t>个国家）</a:t>
            </a:r>
            <a:endParaRPr lang="en-US" dirty="0">
              <a:solidFill>
                <a:prstClr val="black"/>
              </a:solidFill>
              <a:latin typeface="华文新魏" panose="02010800040101010101" pitchFamily="2" charset="-122"/>
              <a:ea typeface="华文新魏" panose="02010800040101010101" pitchFamily="2" charset="-122"/>
            </a:endParaRPr>
          </a:p>
        </p:txBody>
      </p:sp>
      <p:sp>
        <p:nvSpPr>
          <p:cNvPr id="15" name="Title 1">
            <a:extLst>
              <a:ext uri="{FF2B5EF4-FFF2-40B4-BE49-F238E27FC236}">
                <a16:creationId xmlns:a16="http://schemas.microsoft.com/office/drawing/2014/main" id="{BC47A86B-8181-54BE-A0F1-758D6F8F4DB5}"/>
              </a:ext>
            </a:extLst>
          </p:cNvPr>
          <p:cNvSpPr txBox="1">
            <a:spLocks/>
          </p:cNvSpPr>
          <p:nvPr/>
        </p:nvSpPr>
        <p:spPr>
          <a:xfrm>
            <a:off x="116546" y="213979"/>
            <a:ext cx="10946168" cy="582662"/>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Activity in Organ Transplantation,</a:t>
            </a:r>
            <a:r>
              <a:rPr lang="zh-CN" alt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2011-2021</a:t>
            </a:r>
          </a:p>
        </p:txBody>
      </p:sp>
    </p:spTree>
    <p:extLst>
      <p:ext uri="{BB962C8B-B14F-4D97-AF65-F5344CB8AC3E}">
        <p14:creationId xmlns:p14="http://schemas.microsoft.com/office/powerpoint/2010/main" val="343501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923FB1-D311-87A1-C58B-A5536927E591}"/>
              </a:ext>
            </a:extLst>
          </p:cNvPr>
          <p:cNvPicPr>
            <a:picLocks noChangeAspect="1"/>
          </p:cNvPicPr>
          <p:nvPr/>
        </p:nvPicPr>
        <p:blipFill>
          <a:blip r:embed="rId2"/>
          <a:stretch>
            <a:fillRect/>
          </a:stretch>
        </p:blipFill>
        <p:spPr>
          <a:xfrm>
            <a:off x="100983" y="252828"/>
            <a:ext cx="11049000" cy="6210300"/>
          </a:xfrm>
          <a:prstGeom prst="rect">
            <a:avLst/>
          </a:prstGeom>
        </p:spPr>
      </p:pic>
    </p:spTree>
    <p:extLst>
      <p:ext uri="{BB962C8B-B14F-4D97-AF65-F5344CB8AC3E}">
        <p14:creationId xmlns:p14="http://schemas.microsoft.com/office/powerpoint/2010/main" val="322992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8632890-1109-9FE1-EBC9-1B6BEB924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35" t="7794" r="6103"/>
          <a:stretch/>
        </p:blipFill>
        <p:spPr bwMode="auto">
          <a:xfrm>
            <a:off x="437030" y="946263"/>
            <a:ext cx="10381216" cy="57262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AC4E810-672D-9DAA-9429-1DEF84DE1D5D}"/>
              </a:ext>
            </a:extLst>
          </p:cNvPr>
          <p:cNvSpPr txBox="1">
            <a:spLocks/>
          </p:cNvSpPr>
          <p:nvPr/>
        </p:nvSpPr>
        <p:spPr>
          <a:xfrm>
            <a:off x="437030" y="275350"/>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Transplant Activity by type of organ (</a:t>
            </a:r>
            <a:r>
              <a:rPr lang="en-US" sz="2800" dirty="0" err="1">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pmp</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2021 </a:t>
            </a:r>
          </a:p>
        </p:txBody>
      </p:sp>
      <p:sp>
        <p:nvSpPr>
          <p:cNvPr id="5" name="Rectangle 1">
            <a:extLst>
              <a:ext uri="{FF2B5EF4-FFF2-40B4-BE49-F238E27FC236}">
                <a16:creationId xmlns:a16="http://schemas.microsoft.com/office/drawing/2014/main" id="{B1A25C6A-267A-3E36-64D8-477948765FA6}"/>
              </a:ext>
            </a:extLst>
          </p:cNvPr>
          <p:cNvSpPr/>
          <p:nvPr/>
        </p:nvSpPr>
        <p:spPr>
          <a:xfrm>
            <a:off x="510170" y="1010965"/>
            <a:ext cx="10093234" cy="146768"/>
          </a:xfrm>
          <a:prstGeom prst="rect">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6">
            <a:extLst>
              <a:ext uri="{FF2B5EF4-FFF2-40B4-BE49-F238E27FC236}">
                <a16:creationId xmlns:a16="http://schemas.microsoft.com/office/drawing/2014/main" id="{31F57128-5F5F-2733-1089-C79745978019}"/>
              </a:ext>
            </a:extLst>
          </p:cNvPr>
          <p:cNvSpPr txBox="1"/>
          <p:nvPr/>
        </p:nvSpPr>
        <p:spPr>
          <a:xfrm>
            <a:off x="8746333" y="1157733"/>
            <a:ext cx="1964492" cy="923330"/>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USA(n=42217)</a:t>
            </a:r>
          </a:p>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Spain(n=4781)</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120/100</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Rectangle 7">
            <a:extLst>
              <a:ext uri="{FF2B5EF4-FFF2-40B4-BE49-F238E27FC236}">
                <a16:creationId xmlns:a16="http://schemas.microsoft.com/office/drawing/2014/main" id="{37D470E8-A782-D164-FCE4-9468517EA167}"/>
              </a:ext>
            </a:extLst>
          </p:cNvPr>
          <p:cNvSpPr/>
          <p:nvPr/>
        </p:nvSpPr>
        <p:spPr>
          <a:xfrm>
            <a:off x="799527" y="4018838"/>
            <a:ext cx="1946371" cy="146768"/>
          </a:xfrm>
          <a:prstGeom prst="rect">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8">
            <a:extLst>
              <a:ext uri="{FF2B5EF4-FFF2-40B4-BE49-F238E27FC236}">
                <a16:creationId xmlns:a16="http://schemas.microsoft.com/office/drawing/2014/main" id="{DC27781E-4C0E-16DE-6B9E-0ABBA150F85B}"/>
              </a:ext>
            </a:extLst>
          </p:cNvPr>
          <p:cNvSpPr txBox="1"/>
          <p:nvPr/>
        </p:nvSpPr>
        <p:spPr>
          <a:xfrm>
            <a:off x="2879326" y="3970035"/>
            <a:ext cx="2124412" cy="646331"/>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C</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hina</a:t>
            </a:r>
            <a:r>
              <a:rPr lang="en-US" dirty="0">
                <a:solidFill>
                  <a:srgbClr val="FF0000"/>
                </a:solidFill>
                <a:latin typeface="Times New Roman" panose="02020603050405020304" pitchFamily="18" charset="0"/>
                <a:cs typeface="Times New Roman" panose="02020603050405020304" pitchFamily="18" charset="0"/>
              </a:rPr>
              <a:t>(n=19386)</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18</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01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98AD-CBC3-F033-208A-E29F25264C7C}"/>
              </a:ext>
            </a:extLst>
          </p:cNvPr>
          <p:cNvSpPr txBox="1">
            <a:spLocks/>
          </p:cNvSpPr>
          <p:nvPr/>
        </p:nvSpPr>
        <p:spPr>
          <a:xfrm>
            <a:off x="445908" y="195451"/>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Transplantation Activit</a:t>
            </a:r>
            <a:r>
              <a:rPr lang="en-US" altLang="zh-CN"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ies</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of Solid Organ, 2021 </a:t>
            </a:r>
          </a:p>
        </p:txBody>
      </p:sp>
      <p:pic>
        <p:nvPicPr>
          <p:cNvPr id="3" name="Picture 8">
            <a:extLst>
              <a:ext uri="{FF2B5EF4-FFF2-40B4-BE49-F238E27FC236}">
                <a16:creationId xmlns:a16="http://schemas.microsoft.com/office/drawing/2014/main" id="{732624E7-9EFF-FE41-0553-555ED349E036}"/>
              </a:ext>
            </a:extLst>
          </p:cNvPr>
          <p:cNvPicPr>
            <a:picLocks noChangeAspect="1"/>
          </p:cNvPicPr>
          <p:nvPr/>
        </p:nvPicPr>
        <p:blipFill>
          <a:blip r:embed="rId2"/>
          <a:stretch>
            <a:fillRect/>
          </a:stretch>
        </p:blipFill>
        <p:spPr>
          <a:xfrm>
            <a:off x="445908" y="866364"/>
            <a:ext cx="10381216" cy="5823609"/>
          </a:xfrm>
          <a:prstGeom prst="rect">
            <a:avLst/>
          </a:prstGeom>
        </p:spPr>
      </p:pic>
    </p:spTree>
    <p:extLst>
      <p:ext uri="{BB962C8B-B14F-4D97-AF65-F5344CB8AC3E}">
        <p14:creationId xmlns:p14="http://schemas.microsoft.com/office/powerpoint/2010/main" val="125899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52CCC4D-A4CD-E25F-AC3F-80F991D2E2B6}"/>
              </a:ext>
            </a:extLst>
          </p:cNvPr>
          <p:cNvPicPr>
            <a:picLocks noChangeAspect="1"/>
          </p:cNvPicPr>
          <p:nvPr/>
        </p:nvPicPr>
        <p:blipFill>
          <a:blip r:embed="rId2"/>
          <a:stretch>
            <a:fillRect/>
          </a:stretch>
        </p:blipFill>
        <p:spPr>
          <a:xfrm>
            <a:off x="172402" y="896734"/>
            <a:ext cx="10533986" cy="5792919"/>
          </a:xfrm>
          <a:prstGeom prst="rect">
            <a:avLst/>
          </a:prstGeom>
        </p:spPr>
      </p:pic>
      <p:sp>
        <p:nvSpPr>
          <p:cNvPr id="5" name="Rectangle 1">
            <a:extLst>
              <a:ext uri="{FF2B5EF4-FFF2-40B4-BE49-F238E27FC236}">
                <a16:creationId xmlns:a16="http://schemas.microsoft.com/office/drawing/2014/main" id="{CED61137-3FA8-2A56-C487-4A0013830A46}"/>
              </a:ext>
            </a:extLst>
          </p:cNvPr>
          <p:cNvSpPr/>
          <p:nvPr/>
        </p:nvSpPr>
        <p:spPr>
          <a:xfrm>
            <a:off x="465782" y="904433"/>
            <a:ext cx="10093234" cy="146768"/>
          </a:xfrm>
          <a:prstGeom prst="rect">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TextBox 6">
            <a:extLst>
              <a:ext uri="{FF2B5EF4-FFF2-40B4-BE49-F238E27FC236}">
                <a16:creationId xmlns:a16="http://schemas.microsoft.com/office/drawing/2014/main" id="{E3996F84-D572-EDE7-0B44-AEF22706CB02}"/>
              </a:ext>
            </a:extLst>
          </p:cNvPr>
          <p:cNvSpPr txBox="1"/>
          <p:nvPr/>
        </p:nvSpPr>
        <p:spPr>
          <a:xfrm>
            <a:off x="8910234" y="1058900"/>
            <a:ext cx="1964492" cy="923330"/>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USA(n=39862)</a:t>
            </a:r>
          </a:p>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Spain(n=4655)</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120/100</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Rectangle 7">
            <a:extLst>
              <a:ext uri="{FF2B5EF4-FFF2-40B4-BE49-F238E27FC236}">
                <a16:creationId xmlns:a16="http://schemas.microsoft.com/office/drawing/2014/main" id="{FAABBFBF-E890-EE6C-4F93-1347FF17E955}"/>
              </a:ext>
            </a:extLst>
          </p:cNvPr>
          <p:cNvSpPr/>
          <p:nvPr/>
        </p:nvSpPr>
        <p:spPr>
          <a:xfrm>
            <a:off x="478838" y="4066501"/>
            <a:ext cx="1946371" cy="146768"/>
          </a:xfrm>
          <a:prstGeom prst="rect">
            <a:avLst/>
          </a:pr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8">
            <a:extLst>
              <a:ext uri="{FF2B5EF4-FFF2-40B4-BE49-F238E27FC236}">
                <a16:creationId xmlns:a16="http://schemas.microsoft.com/office/drawing/2014/main" id="{164A4C57-5621-6623-57B3-B3754D599F35}"/>
              </a:ext>
            </a:extLst>
          </p:cNvPr>
          <p:cNvSpPr txBox="1"/>
          <p:nvPr/>
        </p:nvSpPr>
        <p:spPr>
          <a:xfrm>
            <a:off x="2474221" y="4091768"/>
            <a:ext cx="2124412" cy="646331"/>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C</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hina</a:t>
            </a:r>
            <a:r>
              <a:rPr lang="en-US" dirty="0">
                <a:solidFill>
                  <a:srgbClr val="FF0000"/>
                </a:solidFill>
                <a:latin typeface="Times New Roman" panose="02020603050405020304" pitchFamily="18" charset="0"/>
                <a:cs typeface="Times New Roman" panose="02020603050405020304" pitchFamily="18" charset="0"/>
              </a:rPr>
              <a:t>(n=19323)</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18</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1DF4A211-A8FC-2A55-843B-698A7EFCFB53}"/>
              </a:ext>
            </a:extLst>
          </p:cNvPr>
          <p:cNvSpPr txBox="1">
            <a:spLocks/>
          </p:cNvSpPr>
          <p:nvPr/>
        </p:nvSpPr>
        <p:spPr>
          <a:xfrm>
            <a:off x="340740" y="144738"/>
            <a:ext cx="1053398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Patients Transplanted, 2021 </a:t>
            </a:r>
          </a:p>
        </p:txBody>
      </p:sp>
    </p:spTree>
    <p:extLst>
      <p:ext uri="{BB962C8B-B14F-4D97-AF65-F5344CB8AC3E}">
        <p14:creationId xmlns:p14="http://schemas.microsoft.com/office/powerpoint/2010/main" val="1809771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79E4B9-E622-B055-DC84-ABE5CF12B9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9" t="7589" r="3883"/>
          <a:stretch/>
        </p:blipFill>
        <p:spPr bwMode="auto">
          <a:xfrm>
            <a:off x="345710" y="999525"/>
            <a:ext cx="10533986" cy="573902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DB8F716-3CAA-D659-962D-4541531A1670}"/>
              </a:ext>
            </a:extLst>
          </p:cNvPr>
          <p:cNvSpPr txBox="1">
            <a:spLocks/>
          </p:cNvSpPr>
          <p:nvPr/>
        </p:nvSpPr>
        <p:spPr>
          <a:xfrm>
            <a:off x="345710" y="328612"/>
            <a:ext cx="1053398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Transplants from deceased persons vs living persons</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2021 </a:t>
            </a:r>
          </a:p>
        </p:txBody>
      </p:sp>
    </p:spTree>
    <p:extLst>
      <p:ext uri="{BB962C8B-B14F-4D97-AF65-F5344CB8AC3E}">
        <p14:creationId xmlns:p14="http://schemas.microsoft.com/office/powerpoint/2010/main" val="407051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4A8344-B16B-7AB2-F7ED-6409716B1D29}"/>
              </a:ext>
            </a:extLst>
          </p:cNvPr>
          <p:cNvPicPr>
            <a:picLocks noChangeAspect="1"/>
          </p:cNvPicPr>
          <p:nvPr/>
        </p:nvPicPr>
        <p:blipFill>
          <a:blip r:embed="rId2"/>
          <a:stretch>
            <a:fillRect/>
          </a:stretch>
        </p:blipFill>
        <p:spPr>
          <a:xfrm>
            <a:off x="181756" y="323850"/>
            <a:ext cx="11049000" cy="6210300"/>
          </a:xfrm>
          <a:prstGeom prst="rect">
            <a:avLst/>
          </a:prstGeom>
        </p:spPr>
      </p:pic>
    </p:spTree>
    <p:extLst>
      <p:ext uri="{BB962C8B-B14F-4D97-AF65-F5344CB8AC3E}">
        <p14:creationId xmlns:p14="http://schemas.microsoft.com/office/powerpoint/2010/main" val="3094776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8">
            <a:extLst>
              <a:ext uri="{FF2B5EF4-FFF2-40B4-BE49-F238E27FC236}">
                <a16:creationId xmlns:a16="http://schemas.microsoft.com/office/drawing/2014/main" id="{225DFB62-D74A-FA17-A7E8-029AA6884B9C}"/>
              </a:ext>
            </a:extLst>
          </p:cNvPr>
          <p:cNvGraphicFramePr>
            <a:graphicFrameLocks/>
          </p:cNvGraphicFramePr>
          <p:nvPr>
            <p:extLst>
              <p:ext uri="{D42A27DB-BD31-4B8C-83A1-F6EECF244321}">
                <p14:modId xmlns:p14="http://schemas.microsoft.com/office/powerpoint/2010/main" val="3374904388"/>
              </p:ext>
            </p:extLst>
          </p:nvPr>
        </p:nvGraphicFramePr>
        <p:xfrm>
          <a:off x="683581" y="871755"/>
          <a:ext cx="9799590" cy="58415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9">
            <a:extLst>
              <a:ext uri="{FF2B5EF4-FFF2-40B4-BE49-F238E27FC236}">
                <a16:creationId xmlns:a16="http://schemas.microsoft.com/office/drawing/2014/main" id="{2600C00F-4192-C550-DF7B-7C253270B75A}"/>
              </a:ext>
            </a:extLst>
          </p:cNvPr>
          <p:cNvGraphicFramePr>
            <a:graphicFrameLocks/>
          </p:cNvGraphicFramePr>
          <p:nvPr>
            <p:extLst>
              <p:ext uri="{D42A27DB-BD31-4B8C-83A1-F6EECF244321}">
                <p14:modId xmlns:p14="http://schemas.microsoft.com/office/powerpoint/2010/main" val="899821130"/>
              </p:ext>
            </p:extLst>
          </p:nvPr>
        </p:nvGraphicFramePr>
        <p:xfrm>
          <a:off x="1368485" y="1093190"/>
          <a:ext cx="9229458" cy="461788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a:extLst>
              <a:ext uri="{FF2B5EF4-FFF2-40B4-BE49-F238E27FC236}">
                <a16:creationId xmlns:a16="http://schemas.microsoft.com/office/drawing/2014/main" id="{177ACF78-AE34-EAC4-824A-581B263D123F}"/>
              </a:ext>
            </a:extLst>
          </p:cNvPr>
          <p:cNvSpPr txBox="1">
            <a:spLocks/>
          </p:cNvSpPr>
          <p:nvPr/>
        </p:nvSpPr>
        <p:spPr>
          <a:xfrm>
            <a:off x="683581" y="144738"/>
            <a:ext cx="9914362"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Deceased Donation Activity, Actual Deceased Organ Donors</a:t>
            </a:r>
          </a:p>
        </p:txBody>
      </p:sp>
    </p:spTree>
    <p:extLst>
      <p:ext uri="{BB962C8B-B14F-4D97-AF65-F5344CB8AC3E}">
        <p14:creationId xmlns:p14="http://schemas.microsoft.com/office/powerpoint/2010/main" val="315803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8F1EFC5-B1C7-AC83-BAC0-BD9FB30B0D75}"/>
              </a:ext>
            </a:extLst>
          </p:cNvPr>
          <p:cNvPicPr>
            <a:picLocks noChangeAspect="1"/>
          </p:cNvPicPr>
          <p:nvPr/>
        </p:nvPicPr>
        <p:blipFill>
          <a:blip r:embed="rId2"/>
          <a:stretch>
            <a:fillRect/>
          </a:stretch>
        </p:blipFill>
        <p:spPr>
          <a:xfrm>
            <a:off x="463665" y="866364"/>
            <a:ext cx="10381216" cy="5839067"/>
          </a:xfrm>
          <a:prstGeom prst="rect">
            <a:avLst/>
          </a:prstGeom>
        </p:spPr>
      </p:pic>
      <p:sp>
        <p:nvSpPr>
          <p:cNvPr id="9" name="Title 1">
            <a:extLst>
              <a:ext uri="{FF2B5EF4-FFF2-40B4-BE49-F238E27FC236}">
                <a16:creationId xmlns:a16="http://schemas.microsoft.com/office/drawing/2014/main" id="{B29C34F7-E5EA-CB01-7972-10B7D2A75AA9}"/>
              </a:ext>
            </a:extLst>
          </p:cNvPr>
          <p:cNvSpPr txBox="1">
            <a:spLocks/>
          </p:cNvSpPr>
          <p:nvPr/>
        </p:nvSpPr>
        <p:spPr>
          <a:xfrm>
            <a:off x="463664" y="195451"/>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Actual donors from deceased persons, 2021 </a:t>
            </a:r>
          </a:p>
        </p:txBody>
      </p:sp>
    </p:spTree>
    <p:extLst>
      <p:ext uri="{BB962C8B-B14F-4D97-AF65-F5344CB8AC3E}">
        <p14:creationId xmlns:p14="http://schemas.microsoft.com/office/powerpoint/2010/main" val="2200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55C23CF-34C2-C14E-B63E-B7A7058738CA}"/>
              </a:ext>
            </a:extLst>
          </p:cNvPr>
          <p:cNvPicPr>
            <a:picLocks noChangeAspect="1"/>
          </p:cNvPicPr>
          <p:nvPr/>
        </p:nvPicPr>
        <p:blipFill>
          <a:blip r:embed="rId2"/>
          <a:stretch>
            <a:fillRect/>
          </a:stretch>
        </p:blipFill>
        <p:spPr>
          <a:xfrm>
            <a:off x="136309" y="873024"/>
            <a:ext cx="10788425" cy="5873530"/>
          </a:xfrm>
          <a:prstGeom prst="rect">
            <a:avLst/>
          </a:prstGeom>
        </p:spPr>
      </p:pic>
      <p:sp>
        <p:nvSpPr>
          <p:cNvPr id="5" name="Rectangle 9">
            <a:extLst>
              <a:ext uri="{FF2B5EF4-FFF2-40B4-BE49-F238E27FC236}">
                <a16:creationId xmlns:a16="http://schemas.microsoft.com/office/drawing/2014/main" id="{F1D3740A-F310-C261-3308-5169AF96D637}"/>
              </a:ext>
            </a:extLst>
          </p:cNvPr>
          <p:cNvSpPr/>
          <p:nvPr/>
        </p:nvSpPr>
        <p:spPr>
          <a:xfrm>
            <a:off x="656225" y="873023"/>
            <a:ext cx="5326911" cy="223680"/>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12">
            <a:extLst>
              <a:ext uri="{FF2B5EF4-FFF2-40B4-BE49-F238E27FC236}">
                <a16:creationId xmlns:a16="http://schemas.microsoft.com/office/drawing/2014/main" id="{00B57706-779D-425F-2ABB-F7F6FF3424D1}"/>
              </a:ext>
            </a:extLst>
          </p:cNvPr>
          <p:cNvSpPr/>
          <p:nvPr/>
        </p:nvSpPr>
        <p:spPr>
          <a:xfrm>
            <a:off x="640453" y="4256893"/>
            <a:ext cx="1693149" cy="315311"/>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xtBox 10">
            <a:extLst>
              <a:ext uri="{FF2B5EF4-FFF2-40B4-BE49-F238E27FC236}">
                <a16:creationId xmlns:a16="http://schemas.microsoft.com/office/drawing/2014/main" id="{83D9E02D-2282-4DCF-E1F2-1C814CEC9809}"/>
              </a:ext>
            </a:extLst>
          </p:cNvPr>
          <p:cNvSpPr txBox="1"/>
          <p:nvPr/>
        </p:nvSpPr>
        <p:spPr>
          <a:xfrm>
            <a:off x="5181947" y="1291803"/>
            <a:ext cx="1964492" cy="923330"/>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USA(n=13863)</a:t>
            </a:r>
          </a:p>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Spain(n=1905)</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40</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8" name="TextBox 15">
            <a:extLst>
              <a:ext uri="{FF2B5EF4-FFF2-40B4-BE49-F238E27FC236}">
                <a16:creationId xmlns:a16="http://schemas.microsoft.com/office/drawing/2014/main" id="{DF65F804-B682-DC58-29BB-7991FAAB4097}"/>
              </a:ext>
            </a:extLst>
          </p:cNvPr>
          <p:cNvSpPr txBox="1"/>
          <p:nvPr/>
        </p:nvSpPr>
        <p:spPr>
          <a:xfrm>
            <a:off x="1807376" y="4572204"/>
            <a:ext cx="1964492" cy="646331"/>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China(n=5272)</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PMP</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1FD4D881-9942-436F-3B1C-B2552F69C943}"/>
              </a:ext>
            </a:extLst>
          </p:cNvPr>
          <p:cNvSpPr/>
          <p:nvPr/>
        </p:nvSpPr>
        <p:spPr>
          <a:xfrm>
            <a:off x="7533971" y="2943477"/>
            <a:ext cx="3261090" cy="947057"/>
          </a:xfrm>
          <a:prstGeom prst="rect">
            <a:avLst/>
          </a:prstGeom>
          <a:noFill/>
          <a:ln w="190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6C4BED4A-9DE2-D498-051E-D3CCD7B494F2}"/>
              </a:ext>
            </a:extLst>
          </p:cNvPr>
          <p:cNvSpPr txBox="1">
            <a:spLocks/>
          </p:cNvSpPr>
          <p:nvPr/>
        </p:nvSpPr>
        <p:spPr>
          <a:xfrm>
            <a:off x="339912" y="127778"/>
            <a:ext cx="10584821"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t>
            </a: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Deceased Donation Activity, Variability in Rates PMP, 2021 </a:t>
            </a:r>
          </a:p>
        </p:txBody>
      </p:sp>
    </p:spTree>
    <p:extLst>
      <p:ext uri="{BB962C8B-B14F-4D97-AF65-F5344CB8AC3E}">
        <p14:creationId xmlns:p14="http://schemas.microsoft.com/office/powerpoint/2010/main" val="217284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C596DB-909A-4187-855C-7B5EE28C30A4}"/>
              </a:ext>
            </a:extLst>
          </p:cNvPr>
          <p:cNvSpPr>
            <a:spLocks noGrp="1"/>
          </p:cNvSpPr>
          <p:nvPr>
            <p:ph idx="1"/>
          </p:nvPr>
        </p:nvSpPr>
        <p:spPr>
          <a:xfrm>
            <a:off x="414984" y="317104"/>
            <a:ext cx="4263569" cy="629949"/>
          </a:xfrm>
        </p:spPr>
        <p:txBody>
          <a:bodyPr>
            <a:normAutofit/>
          </a:bodyPr>
          <a:lstStyle/>
          <a:p>
            <a:pPr marL="0" indent="0">
              <a:buNone/>
            </a:pPr>
            <a:r>
              <a:rPr lang="zh-CN" altLang="en-US" sz="2800" dirty="0">
                <a:latin typeface="楷体" panose="02010609060101010101" pitchFamily="49" charset="-122"/>
                <a:ea typeface="楷体" panose="02010609060101010101" pitchFamily="49" charset="-122"/>
              </a:rPr>
              <a:t>器官移植技术的最新进展</a:t>
            </a:r>
          </a:p>
        </p:txBody>
      </p:sp>
      <p:pic>
        <p:nvPicPr>
          <p:cNvPr id="5" name="图片 4">
            <a:extLst>
              <a:ext uri="{FF2B5EF4-FFF2-40B4-BE49-F238E27FC236}">
                <a16:creationId xmlns:a16="http://schemas.microsoft.com/office/drawing/2014/main" id="{617A2188-B0DF-464D-9E91-C3A8C71A716D}"/>
              </a:ext>
            </a:extLst>
          </p:cNvPr>
          <p:cNvPicPr>
            <a:picLocks noChangeAspect="1"/>
          </p:cNvPicPr>
          <p:nvPr/>
        </p:nvPicPr>
        <p:blipFill>
          <a:blip r:embed="rId2"/>
          <a:stretch>
            <a:fillRect/>
          </a:stretch>
        </p:blipFill>
        <p:spPr>
          <a:xfrm>
            <a:off x="467604" y="1139911"/>
            <a:ext cx="3721348" cy="4841315"/>
          </a:xfrm>
          <a:prstGeom prst="rect">
            <a:avLst/>
          </a:prstGeom>
        </p:spPr>
      </p:pic>
      <p:pic>
        <p:nvPicPr>
          <p:cNvPr id="8" name="图片 7">
            <a:extLst>
              <a:ext uri="{FF2B5EF4-FFF2-40B4-BE49-F238E27FC236}">
                <a16:creationId xmlns:a16="http://schemas.microsoft.com/office/drawing/2014/main" id="{AE301FA4-8C6A-4506-A6BC-6D30136C4C0E}"/>
              </a:ext>
            </a:extLst>
          </p:cNvPr>
          <p:cNvPicPr>
            <a:picLocks noChangeAspect="1"/>
          </p:cNvPicPr>
          <p:nvPr/>
        </p:nvPicPr>
        <p:blipFill>
          <a:blip r:embed="rId3"/>
          <a:stretch>
            <a:fillRect/>
          </a:stretch>
        </p:blipFill>
        <p:spPr>
          <a:xfrm>
            <a:off x="8228916" y="1003269"/>
            <a:ext cx="3903626" cy="4465467"/>
          </a:xfrm>
          <a:prstGeom prst="rect">
            <a:avLst/>
          </a:prstGeom>
        </p:spPr>
      </p:pic>
      <p:pic>
        <p:nvPicPr>
          <p:cNvPr id="2" name="图片 1">
            <a:extLst>
              <a:ext uri="{FF2B5EF4-FFF2-40B4-BE49-F238E27FC236}">
                <a16:creationId xmlns:a16="http://schemas.microsoft.com/office/drawing/2014/main" id="{4AF46AF6-9F2C-46DF-9313-C5CA4631A069}"/>
              </a:ext>
            </a:extLst>
          </p:cNvPr>
          <p:cNvPicPr>
            <a:picLocks noChangeAspect="1"/>
          </p:cNvPicPr>
          <p:nvPr/>
        </p:nvPicPr>
        <p:blipFill>
          <a:blip r:embed="rId4"/>
          <a:stretch>
            <a:fillRect/>
          </a:stretch>
        </p:blipFill>
        <p:spPr>
          <a:xfrm>
            <a:off x="4273014" y="1003269"/>
            <a:ext cx="3871840" cy="4841315"/>
          </a:xfrm>
          <a:prstGeom prst="rect">
            <a:avLst/>
          </a:prstGeom>
        </p:spPr>
      </p:pic>
      <p:cxnSp>
        <p:nvCxnSpPr>
          <p:cNvPr id="10" name="直接连接符 9">
            <a:extLst>
              <a:ext uri="{FF2B5EF4-FFF2-40B4-BE49-F238E27FC236}">
                <a16:creationId xmlns:a16="http://schemas.microsoft.com/office/drawing/2014/main" id="{C41F4B1C-E658-451D-B7B4-BAABCF89D8C1}"/>
              </a:ext>
            </a:extLst>
          </p:cNvPr>
          <p:cNvCxnSpPr/>
          <p:nvPr/>
        </p:nvCxnSpPr>
        <p:spPr>
          <a:xfrm>
            <a:off x="8228916" y="5069241"/>
            <a:ext cx="18980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A7948CE8-FD5E-256D-0CDE-F9795CC1275F}"/>
              </a:ext>
            </a:extLst>
          </p:cNvPr>
          <p:cNvSpPr txBox="1"/>
          <p:nvPr/>
        </p:nvSpPr>
        <p:spPr>
          <a:xfrm>
            <a:off x="8195645" y="5844584"/>
            <a:ext cx="3854922" cy="830997"/>
          </a:xfrm>
          <a:prstGeom prst="rect">
            <a:avLst/>
          </a:prstGeom>
          <a:noFill/>
        </p:spPr>
        <p:txBody>
          <a:bodyPr wrap="square">
            <a:spAutoFit/>
          </a:bodyPr>
          <a:lstStyle/>
          <a:p>
            <a:pPr algn="just" defTabSz="914400"/>
            <a:r>
              <a:rPr lang="en-US" altLang="zh-CN" sz="1200" dirty="0">
                <a:solidFill>
                  <a:srgbClr val="333333"/>
                </a:solidFill>
                <a:latin typeface="华文新魏" panose="02010800040101010101" pitchFamily="2" charset="-122"/>
                <a:ea typeface="华文新魏" panose="02010800040101010101" pitchFamily="2" charset="-122"/>
              </a:rPr>
              <a:t>2021</a:t>
            </a:r>
            <a:r>
              <a:rPr lang="zh-CN" altLang="en-US" sz="1200" dirty="0">
                <a:solidFill>
                  <a:srgbClr val="333333"/>
                </a:solidFill>
                <a:latin typeface="华文新魏" panose="02010800040101010101" pitchFamily="2" charset="-122"/>
                <a:ea typeface="华文新魏" panose="02010800040101010101" pitchFamily="2" charset="-122"/>
              </a:rPr>
              <a:t>年</a:t>
            </a:r>
            <a:r>
              <a:rPr lang="en-US" altLang="zh-CN" sz="1200" dirty="0">
                <a:solidFill>
                  <a:srgbClr val="333333"/>
                </a:solidFill>
                <a:latin typeface="华文新魏" panose="02010800040101010101" pitchFamily="2" charset="-122"/>
                <a:ea typeface="华文新魏" panose="02010800040101010101" pitchFamily="2" charset="-122"/>
              </a:rPr>
              <a:t>9</a:t>
            </a:r>
            <a:r>
              <a:rPr lang="zh-CN" altLang="en-US" sz="1200" dirty="0">
                <a:solidFill>
                  <a:srgbClr val="333333"/>
                </a:solidFill>
                <a:latin typeface="华文新魏" panose="02010800040101010101" pitchFamily="2" charset="-122"/>
                <a:ea typeface="华文新魏" panose="02010800040101010101" pitchFamily="2" charset="-122"/>
              </a:rPr>
              <a:t>月</a:t>
            </a:r>
            <a:r>
              <a:rPr lang="en-US" altLang="zh-CN" sz="1200" dirty="0">
                <a:solidFill>
                  <a:srgbClr val="333333"/>
                </a:solidFill>
                <a:latin typeface="华文新魏" panose="02010800040101010101" pitchFamily="2" charset="-122"/>
                <a:ea typeface="华文新魏" panose="02010800040101010101" pitchFamily="2" charset="-122"/>
              </a:rPr>
              <a:t>25</a:t>
            </a:r>
            <a:r>
              <a:rPr lang="zh-CN" altLang="en-US" sz="1200" dirty="0">
                <a:solidFill>
                  <a:srgbClr val="333333"/>
                </a:solidFill>
                <a:latin typeface="华文新魏" panose="02010800040101010101" pitchFamily="2" charset="-122"/>
                <a:ea typeface="华文新魏" panose="02010800040101010101" pitchFamily="2" charset="-122"/>
              </a:rPr>
              <a:t>日，纽约大学朗格尼医学中心，将一颗来自基因工程猪的肾脏连接到一名</a:t>
            </a:r>
            <a:r>
              <a:rPr lang="zh-CN" altLang="en-US" sz="1200" dirty="0">
                <a:solidFill>
                  <a:srgbClr val="FF0000"/>
                </a:solidFill>
                <a:latin typeface="华文新魏" panose="02010800040101010101" pitchFamily="2" charset="-122"/>
                <a:ea typeface="华文新魏" panose="02010800040101010101" pitchFamily="2" charset="-122"/>
              </a:rPr>
              <a:t>脑死亡</a:t>
            </a:r>
            <a:r>
              <a:rPr lang="zh-CN" altLang="en-US" sz="1200" dirty="0">
                <a:solidFill>
                  <a:srgbClr val="333333"/>
                </a:solidFill>
                <a:latin typeface="华文新魏" panose="02010800040101010101" pitchFamily="2" charset="-122"/>
                <a:ea typeface="华文新魏" panose="02010800040101010101" pitchFamily="2" charset="-122"/>
              </a:rPr>
              <a:t>的患者大腿血管上，在</a:t>
            </a:r>
            <a:r>
              <a:rPr lang="en-US" altLang="zh-CN" sz="1200" dirty="0">
                <a:solidFill>
                  <a:srgbClr val="333333"/>
                </a:solidFill>
                <a:latin typeface="华文新魏" panose="02010800040101010101" pitchFamily="2" charset="-122"/>
                <a:ea typeface="华文新魏" panose="02010800040101010101" pitchFamily="2" charset="-122"/>
              </a:rPr>
              <a:t>54</a:t>
            </a:r>
            <a:r>
              <a:rPr lang="zh-CN" altLang="en-US" sz="1200" dirty="0">
                <a:solidFill>
                  <a:srgbClr val="333333"/>
                </a:solidFill>
                <a:latin typeface="华文新魏" panose="02010800040101010101" pitchFamily="2" charset="-122"/>
                <a:ea typeface="华文新魏" panose="02010800040101010101" pitchFamily="2" charset="-122"/>
              </a:rPr>
              <a:t>个小时内，这颗肾脏正常工作，并且未出现排斥反应。</a:t>
            </a:r>
            <a:endParaRPr lang="en-US" sz="1200" dirty="0">
              <a:solidFill>
                <a:prstClr val="black"/>
              </a:solidFill>
              <a:latin typeface="华文新魏" panose="02010800040101010101" pitchFamily="2" charset="-122"/>
              <a:ea typeface="华文新魏" panose="02010800040101010101" pitchFamily="2" charset="-122"/>
            </a:endParaRPr>
          </a:p>
        </p:txBody>
      </p:sp>
      <p:sp>
        <p:nvSpPr>
          <p:cNvPr id="14" name="TextBox 12">
            <a:extLst>
              <a:ext uri="{FF2B5EF4-FFF2-40B4-BE49-F238E27FC236}">
                <a16:creationId xmlns:a16="http://schemas.microsoft.com/office/drawing/2014/main" id="{8B32E136-27CB-59F7-33C9-05A87736DC14}"/>
              </a:ext>
            </a:extLst>
          </p:cNvPr>
          <p:cNvSpPr txBox="1"/>
          <p:nvPr/>
        </p:nvSpPr>
        <p:spPr>
          <a:xfrm>
            <a:off x="414984" y="6117868"/>
            <a:ext cx="3908219" cy="646331"/>
          </a:xfrm>
          <a:prstGeom prst="rect">
            <a:avLst/>
          </a:prstGeom>
          <a:noFill/>
        </p:spPr>
        <p:txBody>
          <a:bodyPr wrap="square">
            <a:spAutoFit/>
          </a:bodyPr>
          <a:lstStyle/>
          <a:p>
            <a:pPr algn="just" defTabSz="914400"/>
            <a:r>
              <a:rPr lang="en-US" altLang="zh-CN" sz="1200" dirty="0">
                <a:solidFill>
                  <a:srgbClr val="333333"/>
                </a:solidFill>
                <a:latin typeface="华文新魏" panose="02010800040101010101" pitchFamily="2" charset="-122"/>
                <a:ea typeface="华文新魏" panose="02010800040101010101" pitchFamily="2" charset="-122"/>
              </a:rPr>
              <a:t>2022</a:t>
            </a:r>
            <a:r>
              <a:rPr lang="zh-CN" altLang="en-US" sz="1200" dirty="0">
                <a:solidFill>
                  <a:srgbClr val="333333"/>
                </a:solidFill>
                <a:latin typeface="华文新魏" panose="02010800040101010101" pitchFamily="2" charset="-122"/>
                <a:ea typeface="华文新魏" panose="02010800040101010101" pitchFamily="2" charset="-122"/>
              </a:rPr>
              <a:t>年</a:t>
            </a:r>
            <a:r>
              <a:rPr lang="en-US" altLang="zh-CN" sz="1200" dirty="0">
                <a:solidFill>
                  <a:srgbClr val="333333"/>
                </a:solidFill>
                <a:latin typeface="华文新魏" panose="02010800040101010101" pitchFamily="2" charset="-122"/>
                <a:ea typeface="华文新魏" panose="02010800040101010101" pitchFamily="2" charset="-122"/>
              </a:rPr>
              <a:t>1</a:t>
            </a:r>
            <a:r>
              <a:rPr lang="zh-CN" altLang="en-US" sz="1200" dirty="0">
                <a:solidFill>
                  <a:srgbClr val="333333"/>
                </a:solidFill>
                <a:latin typeface="华文新魏" panose="02010800040101010101" pitchFamily="2" charset="-122"/>
                <a:ea typeface="华文新魏" panose="02010800040101010101" pitchFamily="2" charset="-122"/>
              </a:rPr>
              <a:t>月</a:t>
            </a:r>
            <a:r>
              <a:rPr lang="en-US" altLang="zh-CN" sz="1200" dirty="0">
                <a:solidFill>
                  <a:srgbClr val="333333"/>
                </a:solidFill>
                <a:latin typeface="华文新魏" panose="02010800040101010101" pitchFamily="2" charset="-122"/>
                <a:ea typeface="华文新魏" panose="02010800040101010101" pitchFamily="2" charset="-122"/>
              </a:rPr>
              <a:t>7</a:t>
            </a:r>
            <a:r>
              <a:rPr lang="zh-CN" altLang="en-US" sz="1200" dirty="0">
                <a:solidFill>
                  <a:srgbClr val="333333"/>
                </a:solidFill>
                <a:latin typeface="华文新魏" panose="02010800040101010101" pitchFamily="2" charset="-122"/>
                <a:ea typeface="华文新魏" panose="02010800040101010101" pitchFamily="2" charset="-122"/>
              </a:rPr>
              <a:t>日，美国马里兰大学医学中心，一位</a:t>
            </a:r>
            <a:r>
              <a:rPr lang="en-US" altLang="zh-CN" sz="1200" dirty="0">
                <a:solidFill>
                  <a:srgbClr val="333333"/>
                </a:solidFill>
                <a:latin typeface="华文新魏" panose="02010800040101010101" pitchFamily="2" charset="-122"/>
                <a:ea typeface="华文新魏" panose="02010800040101010101" pitchFamily="2" charset="-122"/>
              </a:rPr>
              <a:t>57</a:t>
            </a:r>
            <a:r>
              <a:rPr lang="zh-CN" altLang="en-US" sz="1200" dirty="0">
                <a:solidFill>
                  <a:srgbClr val="333333"/>
                </a:solidFill>
                <a:latin typeface="华文新魏" panose="02010800040101010101" pitchFamily="2" charset="-122"/>
                <a:ea typeface="华文新魏" panose="02010800040101010101" pitchFamily="2" charset="-122"/>
              </a:rPr>
              <a:t>岁的终末期心力衰竭患者成为了史上第一个接受经过基因编辑的</a:t>
            </a:r>
            <a:r>
              <a:rPr lang="zh-CN" altLang="en-US" sz="1200" dirty="0">
                <a:solidFill>
                  <a:srgbClr val="FF0000"/>
                </a:solidFill>
                <a:latin typeface="华文新魏" panose="02010800040101010101" pitchFamily="2" charset="-122"/>
                <a:ea typeface="华文新魏" panose="02010800040101010101" pitchFamily="2" charset="-122"/>
              </a:rPr>
              <a:t>猪心脏移植手术</a:t>
            </a:r>
            <a:r>
              <a:rPr lang="zh-CN" altLang="en-US" sz="1200" dirty="0">
                <a:solidFill>
                  <a:srgbClr val="333333"/>
                </a:solidFill>
                <a:latin typeface="华文新魏" panose="02010800040101010101" pitchFamily="2" charset="-122"/>
                <a:ea typeface="华文新魏" panose="02010800040101010101" pitchFamily="2" charset="-122"/>
              </a:rPr>
              <a:t>的人类。</a:t>
            </a:r>
            <a:endParaRPr lang="en-US" sz="1200" dirty="0">
              <a:solidFill>
                <a:prstClr val="black"/>
              </a:solidFill>
              <a:latin typeface="华文新魏" panose="02010800040101010101" pitchFamily="2" charset="-122"/>
              <a:ea typeface="华文新魏" panose="02010800040101010101" pitchFamily="2" charset="-122"/>
            </a:endParaRPr>
          </a:p>
        </p:txBody>
      </p:sp>
      <p:sp>
        <p:nvSpPr>
          <p:cNvPr id="15" name="TextBox 13">
            <a:extLst>
              <a:ext uri="{FF2B5EF4-FFF2-40B4-BE49-F238E27FC236}">
                <a16:creationId xmlns:a16="http://schemas.microsoft.com/office/drawing/2014/main" id="{C4E053C3-82F1-0A4A-0778-02225E106C6A}"/>
              </a:ext>
            </a:extLst>
          </p:cNvPr>
          <p:cNvSpPr txBox="1"/>
          <p:nvPr/>
        </p:nvSpPr>
        <p:spPr>
          <a:xfrm>
            <a:off x="4320697" y="5979368"/>
            <a:ext cx="3908219" cy="276999"/>
          </a:xfrm>
          <a:prstGeom prst="rect">
            <a:avLst/>
          </a:prstGeom>
          <a:noFill/>
        </p:spPr>
        <p:txBody>
          <a:bodyPr wrap="square">
            <a:spAutoFit/>
          </a:bodyPr>
          <a:lstStyle/>
          <a:p>
            <a:pPr defTabSz="914400"/>
            <a:r>
              <a:rPr lang="en-US" altLang="zh-CN" sz="1200" dirty="0">
                <a:solidFill>
                  <a:srgbClr val="333333"/>
                </a:solidFill>
                <a:latin typeface="华文新魏" panose="02010800040101010101" pitchFamily="2" charset="-122"/>
                <a:ea typeface="华文新魏" panose="02010800040101010101" pitchFamily="2" charset="-122"/>
              </a:rPr>
              <a:t>2022</a:t>
            </a:r>
            <a:r>
              <a:rPr lang="zh-CN" altLang="en-US" sz="1200" dirty="0">
                <a:solidFill>
                  <a:srgbClr val="333333"/>
                </a:solidFill>
                <a:latin typeface="华文新魏" panose="02010800040101010101" pitchFamily="2" charset="-122"/>
                <a:ea typeface="华文新魏" panose="02010800040101010101" pitchFamily="2" charset="-122"/>
              </a:rPr>
              <a:t>年</a:t>
            </a:r>
            <a:r>
              <a:rPr lang="en-US" altLang="zh-CN" sz="1200" dirty="0">
                <a:solidFill>
                  <a:srgbClr val="333333"/>
                </a:solidFill>
                <a:latin typeface="华文新魏" panose="02010800040101010101" pitchFamily="2" charset="-122"/>
                <a:ea typeface="华文新魏" panose="02010800040101010101" pitchFamily="2" charset="-122"/>
              </a:rPr>
              <a:t>3</a:t>
            </a:r>
            <a:r>
              <a:rPr lang="zh-CN" altLang="en-US" sz="1200" dirty="0">
                <a:solidFill>
                  <a:srgbClr val="333333"/>
                </a:solidFill>
                <a:latin typeface="华文新魏" panose="02010800040101010101" pitchFamily="2" charset="-122"/>
                <a:ea typeface="华文新魏" panose="02010800040101010101" pitchFamily="2" charset="-122"/>
              </a:rPr>
              <a:t>月</a:t>
            </a:r>
            <a:r>
              <a:rPr lang="en-US" altLang="zh-CN" sz="1200" dirty="0">
                <a:solidFill>
                  <a:srgbClr val="333333"/>
                </a:solidFill>
                <a:latin typeface="华文新魏" panose="02010800040101010101" pitchFamily="2" charset="-122"/>
                <a:ea typeface="华文新魏" panose="02010800040101010101" pitchFamily="2" charset="-122"/>
              </a:rPr>
              <a:t>9</a:t>
            </a:r>
            <a:r>
              <a:rPr lang="zh-CN" altLang="en-US" sz="1200" dirty="0">
                <a:solidFill>
                  <a:srgbClr val="333333"/>
                </a:solidFill>
                <a:latin typeface="华文新魏" panose="02010800040101010101" pitchFamily="2" charset="-122"/>
                <a:ea typeface="华文新魏" panose="02010800040101010101" pitchFamily="2" charset="-122"/>
              </a:rPr>
              <a:t>日，该移植患者</a:t>
            </a:r>
            <a:r>
              <a:rPr lang="zh-CN" altLang="en-US" sz="1200" dirty="0">
                <a:solidFill>
                  <a:srgbClr val="FF0000"/>
                </a:solidFill>
                <a:latin typeface="华文新魏" panose="02010800040101010101" pitchFamily="2" charset="-122"/>
                <a:ea typeface="华文新魏" panose="02010800040101010101" pitchFamily="2" charset="-122"/>
              </a:rPr>
              <a:t>逝世</a:t>
            </a:r>
            <a:r>
              <a:rPr lang="zh-CN" altLang="en-US" sz="1200" dirty="0">
                <a:solidFill>
                  <a:srgbClr val="333333"/>
                </a:solidFill>
                <a:latin typeface="华文新魏" panose="02010800040101010101" pitchFamily="2" charset="-122"/>
                <a:ea typeface="华文新魏" panose="02010800040101010101" pitchFamily="2" charset="-122"/>
              </a:rPr>
              <a:t>。</a:t>
            </a:r>
            <a:endParaRPr lang="en-US" sz="1200" dirty="0">
              <a:solidFill>
                <a:prstClr val="black"/>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7538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E0482A-E24D-408E-98AE-A59544A7C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29" y="837890"/>
            <a:ext cx="9680763" cy="5918965"/>
          </a:xfrm>
          <a:prstGeom prst="rect">
            <a:avLst/>
          </a:prstGeom>
        </p:spPr>
      </p:pic>
      <p:sp>
        <p:nvSpPr>
          <p:cNvPr id="2" name="Title 1">
            <a:extLst>
              <a:ext uri="{FF2B5EF4-FFF2-40B4-BE49-F238E27FC236}">
                <a16:creationId xmlns:a16="http://schemas.microsoft.com/office/drawing/2014/main" id="{0DF7F17E-DDF8-3387-1DFD-17554240865E}"/>
              </a:ext>
            </a:extLst>
          </p:cNvPr>
          <p:cNvSpPr txBox="1">
            <a:spLocks/>
          </p:cNvSpPr>
          <p:nvPr/>
        </p:nvSpPr>
        <p:spPr>
          <a:xfrm>
            <a:off x="810429" y="154411"/>
            <a:ext cx="9680763"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Deceased Donation Activity, Variability in Rates PMP, 2017</a:t>
            </a:r>
          </a:p>
        </p:txBody>
      </p:sp>
      <p:sp>
        <p:nvSpPr>
          <p:cNvPr id="4" name="Rectangle 12">
            <a:extLst>
              <a:ext uri="{FF2B5EF4-FFF2-40B4-BE49-F238E27FC236}">
                <a16:creationId xmlns:a16="http://schemas.microsoft.com/office/drawing/2014/main" id="{B8074EF2-0FCE-5A75-832F-04F8E6CB567A}"/>
              </a:ext>
            </a:extLst>
          </p:cNvPr>
          <p:cNvSpPr/>
          <p:nvPr/>
        </p:nvSpPr>
        <p:spPr>
          <a:xfrm>
            <a:off x="2336087" y="5069150"/>
            <a:ext cx="1693149" cy="222145"/>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32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7F1E195-5FBF-D1E5-11DA-653DA54947DD}"/>
              </a:ext>
            </a:extLst>
          </p:cNvPr>
          <p:cNvPicPr>
            <a:picLocks noChangeAspect="1"/>
          </p:cNvPicPr>
          <p:nvPr/>
        </p:nvPicPr>
        <p:blipFill>
          <a:blip r:embed="rId2"/>
          <a:stretch>
            <a:fillRect/>
          </a:stretch>
        </p:blipFill>
        <p:spPr>
          <a:xfrm>
            <a:off x="409296" y="942125"/>
            <a:ext cx="10584821" cy="5768206"/>
          </a:xfrm>
          <a:prstGeom prst="rect">
            <a:avLst/>
          </a:prstGeom>
        </p:spPr>
      </p:pic>
      <p:sp>
        <p:nvSpPr>
          <p:cNvPr id="5" name="Title 1">
            <a:extLst>
              <a:ext uri="{FF2B5EF4-FFF2-40B4-BE49-F238E27FC236}">
                <a16:creationId xmlns:a16="http://schemas.microsoft.com/office/drawing/2014/main" id="{78FFAC14-8FCA-3041-6C77-F3B3C08C763E}"/>
              </a:ext>
            </a:extLst>
          </p:cNvPr>
          <p:cNvSpPr txBox="1">
            <a:spLocks/>
          </p:cNvSpPr>
          <p:nvPr/>
        </p:nvSpPr>
        <p:spPr>
          <a:xfrm>
            <a:off x="409296" y="216555"/>
            <a:ext cx="10584821" cy="670913"/>
          </a:xfrm>
          <a:prstGeom prst="rect">
            <a:avLst/>
          </a:prstGeom>
          <a:solidFill>
            <a:srgbClr val="017373"/>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Deceased Donation Activity, Donors and Transplants by Type of Organ,2021</a:t>
            </a:r>
          </a:p>
        </p:txBody>
      </p:sp>
      <p:sp>
        <p:nvSpPr>
          <p:cNvPr id="6" name="Rectangle 1">
            <a:extLst>
              <a:ext uri="{FF2B5EF4-FFF2-40B4-BE49-F238E27FC236}">
                <a16:creationId xmlns:a16="http://schemas.microsoft.com/office/drawing/2014/main" id="{20B88221-3565-ABB4-22C6-00F1C7AEC984}"/>
              </a:ext>
            </a:extLst>
          </p:cNvPr>
          <p:cNvSpPr/>
          <p:nvPr/>
        </p:nvSpPr>
        <p:spPr>
          <a:xfrm>
            <a:off x="697954" y="2846180"/>
            <a:ext cx="4423955" cy="95795"/>
          </a:xfrm>
          <a:prstGeom prst="rect">
            <a:avLst/>
          </a:prstGeom>
          <a:noFill/>
          <a:ln w="190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xtBox 8">
            <a:extLst>
              <a:ext uri="{FF2B5EF4-FFF2-40B4-BE49-F238E27FC236}">
                <a16:creationId xmlns:a16="http://schemas.microsoft.com/office/drawing/2014/main" id="{85EE1ED0-8FB8-B219-44A3-5C680FB1EDDF}"/>
              </a:ext>
            </a:extLst>
          </p:cNvPr>
          <p:cNvSpPr txBox="1"/>
          <p:nvPr/>
        </p:nvSpPr>
        <p:spPr>
          <a:xfrm>
            <a:off x="1737373" y="2996632"/>
            <a:ext cx="1431955" cy="923330"/>
          </a:xfrm>
          <a:prstGeom prst="rect">
            <a:avLst/>
          </a:prstGeom>
          <a:noFill/>
        </p:spPr>
        <p:txBody>
          <a:bodyPr wrap="square" rtlCol="0">
            <a:spAutoFit/>
          </a:bodyPr>
          <a:lstStyle/>
          <a:p>
            <a:pPr defTabSz="914400"/>
            <a:r>
              <a:rPr lang="en-US" dirty="0">
                <a:solidFill>
                  <a:srgbClr val="FF0000"/>
                </a:solidFill>
                <a:latin typeface="Times New Roman" panose="02020603050405020304" pitchFamily="18" charset="0"/>
                <a:cs typeface="Times New Roman" panose="02020603050405020304" pitchFamily="18" charset="0"/>
              </a:rPr>
              <a:t>DD PMP≈</a:t>
            </a:r>
            <a:r>
              <a:rPr lang="en-US" altLang="zh-CN" dirty="0">
                <a:solidFill>
                  <a:srgbClr val="FF0000"/>
                </a:solidFill>
                <a:latin typeface="Times New Roman" panose="02020603050405020304" pitchFamily="18" charset="0"/>
                <a:cs typeface="Times New Roman" panose="02020603050405020304" pitchFamily="18" charset="0"/>
              </a:rPr>
              <a:t>5</a:t>
            </a:r>
            <a:r>
              <a:rPr lang="zh-CN" altLang="en-US" dirty="0">
                <a:solidFill>
                  <a:srgbClr val="FF0000"/>
                </a:solidFill>
                <a:latin typeface="Times New Roman" panose="02020603050405020304" pitchFamily="18" charset="0"/>
                <a:cs typeface="Times New Roman" panose="02020603050405020304" pitchFamily="18" charset="0"/>
              </a:rPr>
              <a:t>， </a:t>
            </a:r>
            <a:endParaRPr lang="en-US" altLang="zh-CN" dirty="0">
              <a:solidFill>
                <a:srgbClr val="FF0000"/>
              </a:solidFill>
              <a:latin typeface="Times New Roman" panose="02020603050405020304" pitchFamily="18" charset="0"/>
              <a:cs typeface="Times New Roman" panose="02020603050405020304" pitchFamily="18" charset="0"/>
            </a:endParaRPr>
          </a:p>
          <a:p>
            <a:pPr defTabSz="914400"/>
            <a:r>
              <a:rPr lang="zh-CN" altLang="en-US" dirty="0">
                <a:solidFill>
                  <a:srgbClr val="FF0000"/>
                </a:solidFill>
                <a:latin typeface="Times New Roman" panose="02020603050405020304" pitchFamily="18" charset="0"/>
                <a:cs typeface="Times New Roman" panose="02020603050405020304" pitchFamily="18" charset="0"/>
              </a:rPr>
              <a:t>肾</a:t>
            </a:r>
            <a:r>
              <a:rPr lang="en-US" dirty="0">
                <a:solidFill>
                  <a:srgbClr val="FF0000"/>
                </a:solidFill>
                <a:latin typeface="Times New Roman" panose="02020603050405020304" pitchFamily="18" charset="0"/>
                <a:cs typeface="Times New Roman" panose="02020603050405020304" pitchFamily="18" charset="0"/>
              </a:rPr>
              <a:t>PMP≈</a:t>
            </a:r>
            <a:r>
              <a:rPr lang="en-US" altLang="zh-CN" dirty="0">
                <a:solidFill>
                  <a:srgbClr val="FF0000"/>
                </a:solidFill>
                <a:latin typeface="Times New Roman" panose="02020603050405020304" pitchFamily="18" charset="0"/>
                <a:cs typeface="Times New Roman" panose="02020603050405020304" pitchFamily="18" charset="0"/>
              </a:rPr>
              <a:t>10</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defTabSz="914400"/>
            <a:r>
              <a:rPr lang="zh-CN" altLang="en-US" dirty="0">
                <a:solidFill>
                  <a:srgbClr val="FF0000"/>
                </a:solidFill>
                <a:latin typeface="Times New Roman" panose="02020603050405020304" pitchFamily="18" charset="0"/>
                <a:cs typeface="Times New Roman" panose="02020603050405020304" pitchFamily="18" charset="0"/>
              </a:rPr>
              <a:t>肝</a:t>
            </a:r>
            <a:r>
              <a:rPr lang="en-US" dirty="0">
                <a:solidFill>
                  <a:srgbClr val="FF0000"/>
                </a:solidFill>
                <a:latin typeface="Times New Roman" panose="02020603050405020304" pitchFamily="18" charset="0"/>
                <a:cs typeface="Times New Roman" panose="02020603050405020304" pitchFamily="18" charset="0"/>
              </a:rPr>
              <a:t>PMP≈</a:t>
            </a:r>
            <a:r>
              <a:rPr lang="en-US" altLang="zh-CN" dirty="0">
                <a:solidFill>
                  <a:srgbClr val="FF0000"/>
                </a:solidFill>
                <a:latin typeface="Times New Roman" panose="02020603050405020304" pitchFamily="18" charset="0"/>
                <a:cs typeface="Times New Roman" panose="02020603050405020304" pitchFamily="18" charset="0"/>
              </a:rPr>
              <a:t>5.</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18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8AC8805-DC2C-DC4F-FB25-D71F5234DCD1}"/>
              </a:ext>
            </a:extLst>
          </p:cNvPr>
          <p:cNvPicPr>
            <a:picLocks noChangeAspect="1"/>
          </p:cNvPicPr>
          <p:nvPr/>
        </p:nvPicPr>
        <p:blipFill rotWithShape="1">
          <a:blip r:embed="rId2"/>
          <a:srcRect t="6296"/>
          <a:stretch/>
        </p:blipFill>
        <p:spPr>
          <a:xfrm>
            <a:off x="364907" y="940734"/>
            <a:ext cx="10584821" cy="5574837"/>
          </a:xfrm>
          <a:prstGeom prst="rect">
            <a:avLst/>
          </a:prstGeom>
        </p:spPr>
      </p:pic>
      <p:sp>
        <p:nvSpPr>
          <p:cNvPr id="5" name="Title 1">
            <a:extLst>
              <a:ext uri="{FF2B5EF4-FFF2-40B4-BE49-F238E27FC236}">
                <a16:creationId xmlns:a16="http://schemas.microsoft.com/office/drawing/2014/main" id="{2CF26A94-F158-0E71-9588-23E690DE9C04}"/>
              </a:ext>
            </a:extLst>
          </p:cNvPr>
          <p:cNvSpPr txBox="1">
            <a:spLocks/>
          </p:cNvSpPr>
          <p:nvPr/>
        </p:nvSpPr>
        <p:spPr>
          <a:xfrm>
            <a:off x="364907" y="269821"/>
            <a:ext cx="10584821"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cs typeface="Times New Roman" panose="02020603050405020304" pitchFamily="18" charset="0"/>
              </a:rPr>
              <a:t>       Actual deceased organ donors by donor age (</a:t>
            </a:r>
            <a:r>
              <a:rPr lang="en-US" sz="2800" dirty="0" err="1">
                <a:solidFill>
                  <a:prstClr val="white"/>
                </a:solidFill>
                <a:latin typeface="Times New Roman" panose="02020603050405020304" pitchFamily="18" charset="0"/>
                <a:cs typeface="Times New Roman" panose="02020603050405020304" pitchFamily="18" charset="0"/>
              </a:rPr>
              <a:t>pmp</a:t>
            </a:r>
            <a:r>
              <a:rPr lang="en-US" sz="2800" dirty="0">
                <a:solidFill>
                  <a:prstClr val="white"/>
                </a:solidFill>
                <a:latin typeface="Times New Roman" panose="02020603050405020304" pitchFamily="18" charset="0"/>
                <a:cs typeface="Times New Roman" panose="02020603050405020304" pitchFamily="18" charset="0"/>
              </a:rPr>
              <a:t>), 2021</a:t>
            </a:r>
          </a:p>
        </p:txBody>
      </p:sp>
    </p:spTree>
    <p:extLst>
      <p:ext uri="{BB962C8B-B14F-4D97-AF65-F5344CB8AC3E}">
        <p14:creationId xmlns:p14="http://schemas.microsoft.com/office/powerpoint/2010/main" val="238449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03C9E-93CC-D08A-2534-08896D1FEBB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961992-2E82-E93C-86E9-27433EF3E724}"/>
              </a:ext>
            </a:extLst>
          </p:cNvPr>
          <p:cNvSpPr>
            <a:spLocks noGrp="1"/>
          </p:cNvSpPr>
          <p:nvPr>
            <p:ph idx="1"/>
          </p:nvPr>
        </p:nvSpPr>
        <p:spPr/>
        <p:txBody>
          <a:bodyPr/>
          <a:lstStyle/>
          <a:p>
            <a:endParaRPr lang="zh-CN" altLang="en-US"/>
          </a:p>
        </p:txBody>
      </p:sp>
      <p:pic>
        <p:nvPicPr>
          <p:cNvPr id="2050" name="Picture 2">
            <a:extLst>
              <a:ext uri="{FF2B5EF4-FFF2-40B4-BE49-F238E27FC236}">
                <a16:creationId xmlns:a16="http://schemas.microsoft.com/office/drawing/2014/main" id="{C57B2D2C-DDAF-D301-F3A0-842676719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5" y="217318"/>
            <a:ext cx="11049000"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247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21FBB-944F-F37C-CD01-09E11DD361D5}"/>
              </a:ext>
            </a:extLst>
          </p:cNvPr>
          <p:cNvPicPr>
            <a:picLocks noChangeAspect="1"/>
          </p:cNvPicPr>
          <p:nvPr/>
        </p:nvPicPr>
        <p:blipFill>
          <a:blip r:embed="rId2"/>
          <a:stretch>
            <a:fillRect/>
          </a:stretch>
        </p:blipFill>
        <p:spPr>
          <a:xfrm>
            <a:off x="463665" y="866364"/>
            <a:ext cx="10381216" cy="5863058"/>
          </a:xfrm>
          <a:prstGeom prst="rect">
            <a:avLst/>
          </a:prstGeom>
        </p:spPr>
      </p:pic>
      <p:sp>
        <p:nvSpPr>
          <p:cNvPr id="5" name="Title 1">
            <a:extLst>
              <a:ext uri="{FF2B5EF4-FFF2-40B4-BE49-F238E27FC236}">
                <a16:creationId xmlns:a16="http://schemas.microsoft.com/office/drawing/2014/main" id="{DFE5CDDA-A956-4699-EE24-BE1E114B7F6A}"/>
              </a:ext>
            </a:extLst>
          </p:cNvPr>
          <p:cNvSpPr txBox="1">
            <a:spLocks/>
          </p:cNvSpPr>
          <p:nvPr/>
        </p:nvSpPr>
        <p:spPr>
          <a:xfrm>
            <a:off x="463664" y="195451"/>
            <a:ext cx="10381216" cy="670913"/>
          </a:xfrm>
          <a:prstGeom prst="rect">
            <a:avLst/>
          </a:prstGeom>
          <a:solidFill>
            <a:srgbClr val="017373"/>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Living Donation Activity, Organ Transplantation from Living Donors, 2021</a:t>
            </a:r>
          </a:p>
        </p:txBody>
      </p:sp>
    </p:spTree>
    <p:extLst>
      <p:ext uri="{BB962C8B-B14F-4D97-AF65-F5344CB8AC3E}">
        <p14:creationId xmlns:p14="http://schemas.microsoft.com/office/powerpoint/2010/main" val="1298811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40C8D1A-5560-881D-BC2C-95009DDB89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90"/>
          <a:stretch/>
        </p:blipFill>
        <p:spPr bwMode="auto">
          <a:xfrm>
            <a:off x="399061" y="1252330"/>
            <a:ext cx="10381216" cy="50186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F5006BF-6B33-4357-7C6F-71C1FE6B70FD}"/>
              </a:ext>
            </a:extLst>
          </p:cNvPr>
          <p:cNvSpPr txBox="1">
            <a:spLocks/>
          </p:cNvSpPr>
          <p:nvPr/>
        </p:nvSpPr>
        <p:spPr>
          <a:xfrm>
            <a:off x="399060" y="473747"/>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rPr>
              <a:t>Gender Differences, Patients transplanted by sex (%), 2021</a:t>
            </a:r>
            <a:endParaRPr lang="en-US" sz="2800" dirty="0">
              <a:solidFill>
                <a:prstClr val="whit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7400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5006BF-6B33-4357-7C6F-71C1FE6B70FD}"/>
              </a:ext>
            </a:extLst>
          </p:cNvPr>
          <p:cNvSpPr txBox="1">
            <a:spLocks/>
          </p:cNvSpPr>
          <p:nvPr/>
        </p:nvSpPr>
        <p:spPr>
          <a:xfrm>
            <a:off x="399060" y="473747"/>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en-US" altLang="zh-CN"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Gender Differences, Actual deceased organ donors by donor sex (%)</a:t>
            </a: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Picture 2">
            <a:extLst>
              <a:ext uri="{FF2B5EF4-FFF2-40B4-BE49-F238E27FC236}">
                <a16:creationId xmlns:a16="http://schemas.microsoft.com/office/drawing/2014/main" id="{18775BAA-3E34-CB2A-9A58-50498FEEE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1" t="14226" b="3576"/>
          <a:stretch/>
        </p:blipFill>
        <p:spPr bwMode="auto">
          <a:xfrm>
            <a:off x="399061" y="1279593"/>
            <a:ext cx="10381216" cy="500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74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5006BF-6B33-4357-7C6F-71C1FE6B70FD}"/>
              </a:ext>
            </a:extLst>
          </p:cNvPr>
          <p:cNvSpPr txBox="1">
            <a:spLocks/>
          </p:cNvSpPr>
          <p:nvPr/>
        </p:nvSpPr>
        <p:spPr>
          <a:xfrm>
            <a:off x="399060" y="473747"/>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en-US" altLang="zh-CN"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Gender Differences, Living kidney donors by donor sex (%)</a:t>
            </a: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074" name="Picture 2">
            <a:extLst>
              <a:ext uri="{FF2B5EF4-FFF2-40B4-BE49-F238E27FC236}">
                <a16:creationId xmlns:a16="http://schemas.microsoft.com/office/drawing/2014/main" id="{896754AC-DEE6-0443-7F8F-7168CB117F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94" t="14310" r="2772"/>
          <a:stretch/>
        </p:blipFill>
        <p:spPr bwMode="auto">
          <a:xfrm>
            <a:off x="399060" y="1222766"/>
            <a:ext cx="10295444" cy="53517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2">
            <a:extLst>
              <a:ext uri="{FF2B5EF4-FFF2-40B4-BE49-F238E27FC236}">
                <a16:creationId xmlns:a16="http://schemas.microsoft.com/office/drawing/2014/main" id="{3FF1FC39-21BD-CEE6-4452-D9FC5E1DBC15}"/>
              </a:ext>
            </a:extLst>
          </p:cNvPr>
          <p:cNvSpPr/>
          <p:nvPr/>
        </p:nvSpPr>
        <p:spPr>
          <a:xfrm>
            <a:off x="7504434" y="5695316"/>
            <a:ext cx="2772627" cy="452037"/>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12">
            <a:extLst>
              <a:ext uri="{FF2B5EF4-FFF2-40B4-BE49-F238E27FC236}">
                <a16:creationId xmlns:a16="http://schemas.microsoft.com/office/drawing/2014/main" id="{A6304D46-104E-3305-1D68-1B74E45BA5F9}"/>
              </a:ext>
            </a:extLst>
          </p:cNvPr>
          <p:cNvSpPr/>
          <p:nvPr/>
        </p:nvSpPr>
        <p:spPr>
          <a:xfrm>
            <a:off x="1103635" y="5581650"/>
            <a:ext cx="2134866" cy="20478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15">
            <a:extLst>
              <a:ext uri="{FF2B5EF4-FFF2-40B4-BE49-F238E27FC236}">
                <a16:creationId xmlns:a16="http://schemas.microsoft.com/office/drawing/2014/main" id="{096C6F77-ED33-D448-E9E1-A6D5ABA4ABFE}"/>
              </a:ext>
            </a:extLst>
          </p:cNvPr>
          <p:cNvSpPr txBox="1"/>
          <p:nvPr/>
        </p:nvSpPr>
        <p:spPr>
          <a:xfrm>
            <a:off x="3331376" y="5372150"/>
            <a:ext cx="2536024" cy="646331"/>
          </a:xfrm>
          <a:prstGeom prst="rect">
            <a:avLst/>
          </a:prstGeom>
          <a:solidFill>
            <a:srgbClr val="FFFF00"/>
          </a:solidFill>
        </p:spPr>
        <p:txBody>
          <a:bodyPr wrap="square" rtlCol="0">
            <a:spAutoFit/>
          </a:bodyPr>
          <a:lstStyle/>
          <a:p>
            <a:pPr marL="285750" indent="-285750" defTabSz="91440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China(n=2462)</a:t>
            </a:r>
          </a:p>
          <a:p>
            <a:pPr marL="285750" indent="-285750" defTabSz="91440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M </a:t>
            </a:r>
            <a:r>
              <a:rPr 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vs F=</a:t>
            </a:r>
            <a:r>
              <a:rPr lang="zh-CN" altLang="en-US"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30% vs 70%</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52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AA1EFCA-75FB-FC7A-F558-BC83E8520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02" r="2702"/>
          <a:stretch/>
        </p:blipFill>
        <p:spPr bwMode="auto">
          <a:xfrm>
            <a:off x="399060" y="1304212"/>
            <a:ext cx="10381216" cy="508004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F5006BF-6B33-4357-7C6F-71C1FE6B70FD}"/>
              </a:ext>
            </a:extLst>
          </p:cNvPr>
          <p:cNvSpPr txBox="1">
            <a:spLocks/>
          </p:cNvSpPr>
          <p:nvPr/>
        </p:nvSpPr>
        <p:spPr>
          <a:xfrm>
            <a:off x="399060" y="473747"/>
            <a:ext cx="10381216" cy="670913"/>
          </a:xfrm>
          <a:prstGeom prst="rect">
            <a:avLst/>
          </a:prstGeom>
          <a:solidFill>
            <a:srgbClr val="017373"/>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0" lang="en-US" altLang="zh-CN"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Gender Differences, Living kidney donors by donor sex (%)</a:t>
            </a: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12">
            <a:extLst>
              <a:ext uri="{FF2B5EF4-FFF2-40B4-BE49-F238E27FC236}">
                <a16:creationId xmlns:a16="http://schemas.microsoft.com/office/drawing/2014/main" id="{3FF1FC39-21BD-CEE6-4452-D9FC5E1DBC15}"/>
              </a:ext>
            </a:extLst>
          </p:cNvPr>
          <p:cNvSpPr/>
          <p:nvPr/>
        </p:nvSpPr>
        <p:spPr>
          <a:xfrm>
            <a:off x="7904484" y="5519103"/>
            <a:ext cx="2772627" cy="452037"/>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12">
            <a:extLst>
              <a:ext uri="{FF2B5EF4-FFF2-40B4-BE49-F238E27FC236}">
                <a16:creationId xmlns:a16="http://schemas.microsoft.com/office/drawing/2014/main" id="{A6304D46-104E-3305-1D68-1B74E45BA5F9}"/>
              </a:ext>
            </a:extLst>
          </p:cNvPr>
          <p:cNvSpPr/>
          <p:nvPr/>
        </p:nvSpPr>
        <p:spPr>
          <a:xfrm>
            <a:off x="979810" y="3948113"/>
            <a:ext cx="2134866" cy="204788"/>
          </a:xfrm>
          <a:prstGeom prst="rect">
            <a:avLst/>
          </a:prstGeom>
          <a:noFill/>
          <a:ln w="19050" cap="flat" cmpd="sng" algn="ctr">
            <a:solidFill>
              <a:srgbClr val="FF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15">
            <a:extLst>
              <a:ext uri="{FF2B5EF4-FFF2-40B4-BE49-F238E27FC236}">
                <a16:creationId xmlns:a16="http://schemas.microsoft.com/office/drawing/2014/main" id="{096C6F77-ED33-D448-E9E1-A6D5ABA4ABFE}"/>
              </a:ext>
            </a:extLst>
          </p:cNvPr>
          <p:cNvSpPr txBox="1"/>
          <p:nvPr/>
        </p:nvSpPr>
        <p:spPr>
          <a:xfrm>
            <a:off x="3855251" y="3948113"/>
            <a:ext cx="2536024" cy="646331"/>
          </a:xfrm>
          <a:prstGeom prst="rect">
            <a:avLst/>
          </a:prstGeom>
          <a:solidFill>
            <a:srgbClr val="FFFF00"/>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China(n=811)</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 </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vs F=</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45</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vs 55%</a:t>
            </a:r>
            <a:endPar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19162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4831BC-2DA3-4DCB-AB30-DD23D465B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2" y="0"/>
            <a:ext cx="11032104" cy="6858000"/>
          </a:xfrm>
          <a:prstGeom prst="rect">
            <a:avLst/>
          </a:prstGeom>
        </p:spPr>
      </p:pic>
      <p:sp>
        <p:nvSpPr>
          <p:cNvPr id="6" name="矩形 5">
            <a:extLst>
              <a:ext uri="{FF2B5EF4-FFF2-40B4-BE49-F238E27FC236}">
                <a16:creationId xmlns:a16="http://schemas.microsoft.com/office/drawing/2014/main" id="{4FA2BDDF-4466-41C1-9C68-0E73FCAAB893}"/>
              </a:ext>
            </a:extLst>
          </p:cNvPr>
          <p:cNvSpPr/>
          <p:nvPr/>
        </p:nvSpPr>
        <p:spPr>
          <a:xfrm>
            <a:off x="2493300" y="2767280"/>
            <a:ext cx="4339650" cy="1200329"/>
          </a:xfrm>
          <a:prstGeom prst="rect">
            <a:avLst/>
          </a:prstGeom>
          <a:solidFill>
            <a:srgbClr val="FFFF00"/>
          </a:solidFill>
        </p:spPr>
        <p:txBody>
          <a:bodyPr wrap="none" lIns="91440" tIns="45720" rIns="91440" bIns="45720">
            <a:spAutoFit/>
          </a:bodyPr>
          <a:lstStyle/>
          <a:p>
            <a:pPr algn="ctr"/>
            <a:r>
              <a:rPr lang="zh-CN" altLang="en-US" sz="3600" cap="none" spc="0" dirty="0">
                <a:ln w="10160">
                  <a:solidFill>
                    <a:schemeClr val="accent5"/>
                  </a:solidFill>
                  <a:prstDash val="solid"/>
                </a:ln>
                <a:solidFill>
                  <a:srgbClr val="7030A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rPr>
              <a:t>总量大，</a:t>
            </a:r>
            <a:endParaRPr lang="en-US" altLang="zh-CN" sz="3600" cap="none" spc="0" dirty="0">
              <a:ln w="10160">
                <a:solidFill>
                  <a:schemeClr val="accent5"/>
                </a:solidFill>
                <a:prstDash val="solid"/>
              </a:ln>
              <a:solidFill>
                <a:srgbClr val="7030A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endParaRPr>
          </a:p>
          <a:p>
            <a:pPr algn="ctr"/>
            <a:r>
              <a:rPr lang="zh-CN" altLang="en-US" sz="3600" cap="none" spc="0" dirty="0">
                <a:ln w="10160">
                  <a:solidFill>
                    <a:schemeClr val="accent5"/>
                  </a:solidFill>
                  <a:prstDash val="solid"/>
                </a:ln>
                <a:solidFill>
                  <a:srgbClr val="7030A0"/>
                </a:solidFill>
                <a:effectLst>
                  <a:outerShdw blurRad="38100" dist="22860" dir="5400000" algn="tl" rotWithShape="0">
                    <a:srgbClr val="000000">
                      <a:alpha val="30000"/>
                    </a:srgbClr>
                  </a:outerShdw>
                </a:effectLst>
                <a:latin typeface="华文新魏" panose="02010800040101010101" pitchFamily="2" charset="-122"/>
                <a:ea typeface="华文新魏" panose="02010800040101010101" pitchFamily="2" charset="-122"/>
              </a:rPr>
              <a:t>（百万）人均排名低</a:t>
            </a:r>
          </a:p>
        </p:txBody>
      </p:sp>
    </p:spTree>
    <p:extLst>
      <p:ext uri="{BB962C8B-B14F-4D97-AF65-F5344CB8AC3E}">
        <p14:creationId xmlns:p14="http://schemas.microsoft.com/office/powerpoint/2010/main" val="246388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02B991-3F26-4D58-BEB2-F72089CD4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284" y="2537907"/>
            <a:ext cx="2684015" cy="1782186"/>
          </a:xfrm>
          <a:prstGeom prst="rect">
            <a:avLst/>
          </a:prstGeom>
        </p:spPr>
      </p:pic>
      <p:sp>
        <p:nvSpPr>
          <p:cNvPr id="6" name="文本框 5">
            <a:extLst>
              <a:ext uri="{FF2B5EF4-FFF2-40B4-BE49-F238E27FC236}">
                <a16:creationId xmlns:a16="http://schemas.microsoft.com/office/drawing/2014/main" id="{FCEBEA5C-50D6-4164-A7E3-266397ED94B9}"/>
              </a:ext>
            </a:extLst>
          </p:cNvPr>
          <p:cNvSpPr txBox="1"/>
          <p:nvPr/>
        </p:nvSpPr>
        <p:spPr>
          <a:xfrm>
            <a:off x="7599284" y="4613266"/>
            <a:ext cx="2684015" cy="461665"/>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二师兄承受了太多</a:t>
            </a:r>
          </a:p>
        </p:txBody>
      </p:sp>
      <p:pic>
        <p:nvPicPr>
          <p:cNvPr id="7" name="图片 6">
            <a:extLst>
              <a:ext uri="{FF2B5EF4-FFF2-40B4-BE49-F238E27FC236}">
                <a16:creationId xmlns:a16="http://schemas.microsoft.com/office/drawing/2014/main" id="{EFDD44AC-1E0D-49D7-807E-117EB799C0C3}"/>
              </a:ext>
            </a:extLst>
          </p:cNvPr>
          <p:cNvPicPr>
            <a:picLocks noChangeAspect="1"/>
          </p:cNvPicPr>
          <p:nvPr/>
        </p:nvPicPr>
        <p:blipFill>
          <a:blip r:embed="rId3"/>
          <a:stretch>
            <a:fillRect/>
          </a:stretch>
        </p:blipFill>
        <p:spPr>
          <a:xfrm>
            <a:off x="673446" y="646502"/>
            <a:ext cx="6171237" cy="5564996"/>
          </a:xfrm>
          <a:prstGeom prst="rect">
            <a:avLst/>
          </a:prstGeom>
        </p:spPr>
      </p:pic>
    </p:spTree>
    <p:extLst>
      <p:ext uri="{BB962C8B-B14F-4D97-AF65-F5344CB8AC3E}">
        <p14:creationId xmlns:p14="http://schemas.microsoft.com/office/powerpoint/2010/main" val="2665475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BA0F1C-4CD2-45E5-A4AD-BC9CA44D250A}"/>
              </a:ext>
            </a:extLst>
          </p:cNvPr>
          <p:cNvSpPr>
            <a:spLocks noGrp="1"/>
          </p:cNvSpPr>
          <p:nvPr>
            <p:ph idx="1"/>
          </p:nvPr>
        </p:nvSpPr>
        <p:spPr>
          <a:xfrm>
            <a:off x="631135" y="2574235"/>
            <a:ext cx="10053431" cy="1157909"/>
          </a:xfrm>
        </p:spPr>
        <p:txBody>
          <a:bodyPr>
            <a:normAutofit/>
          </a:bodyPr>
          <a:lstStyle/>
          <a:p>
            <a:r>
              <a:rPr lang="zh-CN" altLang="en-US" sz="3200" dirty="0">
                <a:latin typeface="Times New Roman" panose="02020603050405020304" pitchFamily="18" charset="0"/>
                <a:ea typeface="华文新魏" panose="02010800040101010101" pitchFamily="2" charset="-122"/>
                <a:cs typeface="Times New Roman" panose="02020603050405020304" pitchFamily="18" charset="0"/>
              </a:rPr>
              <a:t>辩论题目：我国器官捐献模式是否应该从选择加入制（</a:t>
            </a:r>
            <a:r>
              <a:rPr lang="en-US" altLang="zh-CN" sz="3200" dirty="0">
                <a:latin typeface="Times New Roman" panose="02020603050405020304" pitchFamily="18" charset="0"/>
                <a:ea typeface="华文新魏" panose="02010800040101010101" pitchFamily="2" charset="-122"/>
                <a:cs typeface="Times New Roman" panose="02020603050405020304" pitchFamily="18" charset="0"/>
              </a:rPr>
              <a:t>Opt-in</a:t>
            </a:r>
            <a:r>
              <a:rPr lang="zh-CN" altLang="en-US" sz="3200" dirty="0">
                <a:latin typeface="Times New Roman" panose="02020603050405020304" pitchFamily="18" charset="0"/>
                <a:ea typeface="华文新魏" panose="02010800040101010101" pitchFamily="2" charset="-122"/>
                <a:cs typeface="Times New Roman" panose="02020603050405020304" pitchFamily="18" charset="0"/>
              </a:rPr>
              <a:t>）转向选择退出制（</a:t>
            </a:r>
            <a:r>
              <a:rPr lang="en-US" altLang="zh-CN" sz="3200" dirty="0">
                <a:latin typeface="Times New Roman" panose="02020603050405020304" pitchFamily="18" charset="0"/>
                <a:ea typeface="华文新魏" panose="02010800040101010101" pitchFamily="2" charset="-122"/>
                <a:cs typeface="Times New Roman" panose="02020603050405020304" pitchFamily="18" charset="0"/>
              </a:rPr>
              <a:t>Opt-out</a:t>
            </a:r>
            <a:r>
              <a:rPr lang="zh-CN" altLang="en-US" sz="3200" dirty="0">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3200" dirty="0">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9851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88A98-BF52-493D-A844-461F55B683FA}"/>
              </a:ext>
            </a:extLst>
          </p:cNvPr>
          <p:cNvSpPr>
            <a:spLocks noGrp="1"/>
          </p:cNvSpPr>
          <p:nvPr>
            <p:ph type="title"/>
          </p:nvPr>
        </p:nvSpPr>
        <p:spPr>
          <a:xfrm>
            <a:off x="554862" y="256407"/>
            <a:ext cx="9692640" cy="842910"/>
          </a:xfrm>
        </p:spPr>
        <p:txBody>
          <a:bodyPr>
            <a:normAutofit/>
          </a:bodyPr>
          <a:lstStyle/>
          <a:p>
            <a:r>
              <a:rPr lang="zh-CN" altLang="en-US" sz="2800" dirty="0">
                <a:latin typeface="楷体" panose="02010609060101010101" pitchFamily="49" charset="-122"/>
                <a:ea typeface="楷体" panose="02010609060101010101" pitchFamily="49" charset="-122"/>
              </a:rPr>
              <a:t>第三节 器官移植中存在的伦理问题</a:t>
            </a:r>
          </a:p>
        </p:txBody>
      </p:sp>
      <p:sp>
        <p:nvSpPr>
          <p:cNvPr id="3" name="内容占位符 2">
            <a:extLst>
              <a:ext uri="{FF2B5EF4-FFF2-40B4-BE49-F238E27FC236}">
                <a16:creationId xmlns:a16="http://schemas.microsoft.com/office/drawing/2014/main" id="{EE5BED92-764D-41F9-BB5D-3A079E933B1A}"/>
              </a:ext>
            </a:extLst>
          </p:cNvPr>
          <p:cNvSpPr>
            <a:spLocks noGrp="1"/>
          </p:cNvSpPr>
          <p:nvPr>
            <p:ph idx="1"/>
          </p:nvPr>
        </p:nvSpPr>
        <p:spPr>
          <a:xfrm>
            <a:off x="554861" y="1583703"/>
            <a:ext cx="10045077" cy="5017890"/>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器官获取中的伦理问题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问题一：你认为从处决的死囚身上摘取器官是否可以被允许？</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1984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最高人民法院、最高人民检察院、公安部、司法部、卫生部、民政部关于利用死刑罪犯尸体或尸体器官的暂行规定</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第三条：以下几种死刑罪犯尸体或尸体器官可供利用：</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）无人收殓或家属拒绝收殓的；</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）死刑罪犯自愿将尸体交医疗卫生单位利用的；</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）经家属同意利用的。</a:t>
            </a:r>
          </a:p>
        </p:txBody>
      </p:sp>
    </p:spTree>
    <p:extLst>
      <p:ext uri="{BB962C8B-B14F-4D97-AF65-F5344CB8AC3E}">
        <p14:creationId xmlns:p14="http://schemas.microsoft.com/office/powerpoint/2010/main" val="21166736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148A057-435A-4342-9AB5-C3B3CEB5301E}"/>
              </a:ext>
            </a:extLst>
          </p:cNvPr>
          <p:cNvSpPr txBox="1"/>
          <p:nvPr>
            <p:custDataLst>
              <p:tags r:id="rId2"/>
            </p:custDataLst>
          </p:nvPr>
        </p:nvSpPr>
        <p:spPr>
          <a:xfrm>
            <a:off x="889000" y="1104900"/>
            <a:ext cx="9753600" cy="2758211"/>
          </a:xfrm>
          <a:prstGeom prst="rect">
            <a:avLst/>
          </a:prstGeom>
          <a:noFill/>
        </p:spPr>
        <p:txBody>
          <a:bodyPr vert="horz" wrap="square" rtlCol="0" anchor="ctr" anchorCtr="0">
            <a:noAutofit/>
          </a:bodyPr>
          <a:lstStyle/>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情形一：死囚生前无遗嘱，且尸体无人认领。</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情形二：死囚生前签署知情同意书，愿意逝后捐出器官。</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endParaRPr>
          </a:p>
          <a:p>
            <a:pPr algn="just"/>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问题：你认为在上述两种情形中摘取死囚器官都可以被允许吗？还是某种情形下可以？又或者两种情形都不应该允许摘取死囚器官？请给出理由。</a:t>
            </a:r>
          </a:p>
        </p:txBody>
      </p:sp>
      <p:sp>
        <p:nvSpPr>
          <p:cNvPr id="7" name="矩形: 圆角 6">
            <a:extLst>
              <a:ext uri="{FF2B5EF4-FFF2-40B4-BE49-F238E27FC236}">
                <a16:creationId xmlns:a16="http://schemas.microsoft.com/office/drawing/2014/main" id="{900C2318-20E2-4D99-ABCB-44BA8A6D4EEA}"/>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35623B28-220E-47D8-9551-1611225B145E}"/>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5D9B4D21-11DD-40A4-88D8-2D1C26CDFB2B}"/>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955FCCAF-D7D1-4795-996A-CAF2B4F1C5C9}"/>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F11D54DC-9E49-4688-8BCF-C6ACFE1F43EB}"/>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C595EADE-2748-47F6-8A6B-F05BDFF96E5D}"/>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059C932E-5700-416D-A5E9-FB857E519055}"/>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E618D4CF-A767-444D-815D-031EF5EC2A2F}"/>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56956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6223DE-AC5B-45A8-802D-805961A2BAC4}"/>
              </a:ext>
            </a:extLst>
          </p:cNvPr>
          <p:cNvSpPr>
            <a:spLocks noGrp="1"/>
          </p:cNvSpPr>
          <p:nvPr>
            <p:ph idx="1"/>
          </p:nvPr>
        </p:nvSpPr>
        <p:spPr>
          <a:xfrm>
            <a:off x="618234" y="315157"/>
            <a:ext cx="9910683" cy="6542843"/>
          </a:xfrm>
        </p:spPr>
        <p:txBody>
          <a:bodyPr>
            <a:normAutofit lnSpcReduction="10000"/>
          </a:bodyPr>
          <a:lstStyle/>
          <a:p>
            <a:pPr algn="just">
              <a:lnSpc>
                <a:spcPct val="11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年，中国卫生部副部长黄洁夫等在柳叶刀上发表题为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在摸索中前行的中国器官捐赠（</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 pilot </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programme</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of organ donation after cardiac death in China</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，其中提到，“在中国，约有</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的器官来源于逝者，这其中超过九成来自死囚。”</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自</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日起，中国全面停止使用死囚器官作为移植供体来源，公民逝世后自愿器官捐献将成为器官移植使用的唯一渠道。</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为什么连死囚自愿同意捐献器官也不予以考虑？</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无法保障死囚的同意捐赠完全出于自主自愿。</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问题二</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：有人认为，死囚曾对社会或他人造成极大的伤害，用他们的器官拯救更多的人，也是他们对这个社会的补偿，为什么不可以？你怎么看这种观点？</a:t>
            </a:r>
          </a:p>
        </p:txBody>
      </p:sp>
    </p:spTree>
    <p:extLst>
      <p:ext uri="{BB962C8B-B14F-4D97-AF65-F5344CB8AC3E}">
        <p14:creationId xmlns:p14="http://schemas.microsoft.com/office/powerpoint/2010/main" val="8218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51C6687-707A-4344-AAAF-609930364E40}"/>
              </a:ext>
            </a:extLst>
          </p:cNvPr>
          <p:cNvSpPr txBox="1"/>
          <p:nvPr>
            <p:custDataLst>
              <p:tags r:id="rId2"/>
            </p:custDataLst>
          </p:nvPr>
        </p:nvSpPr>
        <p:spPr>
          <a:xfrm>
            <a:off x="889000" y="744220"/>
            <a:ext cx="9753600" cy="2143125"/>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有人认为，死囚曾对社会或他人造成极大的伤害，用他们的器官拯救更多的人，也是他们对这个社会的补偿，为什么不可以？你怎么看这种观点？</a:t>
            </a:r>
          </a:p>
        </p:txBody>
      </p:sp>
      <p:sp>
        <p:nvSpPr>
          <p:cNvPr id="7" name="矩形: 圆角 6">
            <a:extLst>
              <a:ext uri="{FF2B5EF4-FFF2-40B4-BE49-F238E27FC236}">
                <a16:creationId xmlns:a16="http://schemas.microsoft.com/office/drawing/2014/main" id="{26713AFD-6CB4-4859-AF82-1CFA70AC8ED1}"/>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C7FB939-DF5E-41E2-A88C-1EDD23DF3B17}"/>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452397F5-4DDA-4250-B89B-70721EAE0992}"/>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A3B96A7-BDB0-4F0A-AB23-E85D17E9537C}"/>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8BE8C352-FBC7-4594-808E-5DA44C4824D4}"/>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F49106F3-B826-44E1-B26E-035EE1A9E5D9}"/>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C9C3B9D9-D7F9-4975-9376-BABD321C2DBC}"/>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D6B2A78-6238-4F92-8185-26C58618FD83}"/>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502869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278002-2E49-4C7C-B615-B3DC2B5734BE}"/>
              </a:ext>
            </a:extLst>
          </p:cNvPr>
          <p:cNvSpPr>
            <a:spLocks noGrp="1"/>
          </p:cNvSpPr>
          <p:nvPr>
            <p:ph idx="1"/>
          </p:nvPr>
        </p:nvSpPr>
        <p:spPr>
          <a:xfrm>
            <a:off x="613301" y="518221"/>
            <a:ext cx="5813029" cy="6140031"/>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问题三：为什么器官不应该被买卖？</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理由一：滋长犯罪。如，人口拐卖、胁迫他人出卖器官、偷窃遗体等。</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zh-CN" altLang="en-US" sz="2800" dirty="0"/>
          </a:p>
        </p:txBody>
      </p:sp>
      <p:sp>
        <p:nvSpPr>
          <p:cNvPr id="8" name="动作按钮: 影片 3">
            <a:hlinkClick r:id="" action="ppaction://noaction" highlightClick="1"/>
            <a:extLst>
              <a:ext uri="{FF2B5EF4-FFF2-40B4-BE49-F238E27FC236}">
                <a16:creationId xmlns:a16="http://schemas.microsoft.com/office/drawing/2014/main" id="{E7B53278-057A-4AA0-862F-BBEFAD809330}"/>
              </a:ext>
            </a:extLst>
          </p:cNvPr>
          <p:cNvSpPr/>
          <p:nvPr/>
        </p:nvSpPr>
        <p:spPr>
          <a:xfrm>
            <a:off x="6729273" y="727969"/>
            <a:ext cx="419263" cy="142209"/>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E21D1CE-27C0-48D5-90C0-7003553131C9}"/>
              </a:ext>
            </a:extLst>
          </p:cNvPr>
          <p:cNvPicPr>
            <a:picLocks noChangeAspect="1"/>
          </p:cNvPicPr>
          <p:nvPr/>
        </p:nvPicPr>
        <p:blipFill>
          <a:blip r:embed="rId2"/>
          <a:stretch>
            <a:fillRect/>
          </a:stretch>
        </p:blipFill>
        <p:spPr>
          <a:xfrm>
            <a:off x="6426330" y="968137"/>
            <a:ext cx="4475448" cy="5240198"/>
          </a:xfrm>
          <a:prstGeom prst="rect">
            <a:avLst/>
          </a:prstGeom>
        </p:spPr>
      </p:pic>
      <p:pic>
        <p:nvPicPr>
          <p:cNvPr id="10" name="图片 9">
            <a:extLst>
              <a:ext uri="{FF2B5EF4-FFF2-40B4-BE49-F238E27FC236}">
                <a16:creationId xmlns:a16="http://schemas.microsoft.com/office/drawing/2014/main" id="{9FBBCD26-E927-47B9-B1F9-75ECB2F289EE}"/>
              </a:ext>
            </a:extLst>
          </p:cNvPr>
          <p:cNvPicPr>
            <a:picLocks noChangeAspect="1"/>
          </p:cNvPicPr>
          <p:nvPr/>
        </p:nvPicPr>
        <p:blipFill>
          <a:blip r:embed="rId3"/>
          <a:stretch>
            <a:fillRect/>
          </a:stretch>
        </p:blipFill>
        <p:spPr>
          <a:xfrm>
            <a:off x="856628" y="1380083"/>
            <a:ext cx="5326376" cy="3580438"/>
          </a:xfrm>
          <a:prstGeom prst="rect">
            <a:avLst/>
          </a:prstGeom>
        </p:spPr>
      </p:pic>
    </p:spTree>
    <p:extLst>
      <p:ext uri="{BB962C8B-B14F-4D97-AF65-F5344CB8AC3E}">
        <p14:creationId xmlns:p14="http://schemas.microsoft.com/office/powerpoint/2010/main" val="167273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1000"/>
                                        <p:tgtEl>
                                          <p:spTgt spid="3">
                                            <p:txEl>
                                              <p:pRg st="8" end="8"/>
                                            </p:txEl>
                                          </p:spTgt>
                                        </p:tgtEl>
                                      </p:cBhvr>
                                    </p:animEffect>
                                    <p:anim calcmode="lin" valueType="num">
                                      <p:cBhvr>
                                        <p:cTn id="2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278002-2E49-4C7C-B615-B3DC2B5734BE}"/>
              </a:ext>
            </a:extLst>
          </p:cNvPr>
          <p:cNvSpPr>
            <a:spLocks noGrp="1"/>
          </p:cNvSpPr>
          <p:nvPr>
            <p:ph idx="1"/>
          </p:nvPr>
        </p:nvSpPr>
        <p:spPr>
          <a:xfrm>
            <a:off x="613301" y="518221"/>
            <a:ext cx="10110924" cy="6140031"/>
          </a:xfrm>
        </p:spPr>
        <p:txBody>
          <a:bodyPr>
            <a:normAutofit/>
          </a:bodyPr>
          <a:lstStyle/>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理由二：出卖器官的人其决定往往缺少“可选择性”；</a:t>
            </a:r>
            <a:endParaRPr lang="en-US" altLang="zh-CN" sz="2800" dirty="0">
              <a:latin typeface="楷体" panose="02010609060101010101" pitchFamily="49" charset="-122"/>
              <a:ea typeface="楷体" panose="02010609060101010101" pitchFamily="49" charset="-122"/>
            </a:endParaRPr>
          </a:p>
          <a:p>
            <a:endParaRPr lang="zh-CN" altLang="en-US" sz="2800" dirty="0"/>
          </a:p>
        </p:txBody>
      </p:sp>
      <p:pic>
        <p:nvPicPr>
          <p:cNvPr id="5" name="图片 4">
            <a:extLst>
              <a:ext uri="{FF2B5EF4-FFF2-40B4-BE49-F238E27FC236}">
                <a16:creationId xmlns:a16="http://schemas.microsoft.com/office/drawing/2014/main" id="{31FFA8DA-85E9-459C-9E47-652BCC674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87" y="2444156"/>
            <a:ext cx="2781136" cy="2288158"/>
          </a:xfrm>
          <a:prstGeom prst="rect">
            <a:avLst/>
          </a:prstGeom>
        </p:spPr>
      </p:pic>
      <p:sp>
        <p:nvSpPr>
          <p:cNvPr id="7" name="文本框 6">
            <a:extLst>
              <a:ext uri="{FF2B5EF4-FFF2-40B4-BE49-F238E27FC236}">
                <a16:creationId xmlns:a16="http://schemas.microsoft.com/office/drawing/2014/main" id="{A0900AEF-6F8A-4771-A7C7-D52A7D97A574}"/>
              </a:ext>
            </a:extLst>
          </p:cNvPr>
          <p:cNvSpPr txBox="1"/>
          <p:nvPr/>
        </p:nvSpPr>
        <p:spPr>
          <a:xfrm>
            <a:off x="9474762" y="5193990"/>
            <a:ext cx="96153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hlinkClick r:id="rId3" action="ppaction://hlinksldjump"/>
              </a:rPr>
              <a:t>思想实验</a:t>
            </a:r>
            <a:endPar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 name="文本框 1">
            <a:extLst>
              <a:ext uri="{FF2B5EF4-FFF2-40B4-BE49-F238E27FC236}">
                <a16:creationId xmlns:a16="http://schemas.microsoft.com/office/drawing/2014/main" id="{3D0108BE-A144-4B6D-A7DC-D6EBEFBA1932}"/>
              </a:ext>
            </a:extLst>
          </p:cNvPr>
          <p:cNvSpPr txBox="1"/>
          <p:nvPr/>
        </p:nvSpPr>
        <p:spPr>
          <a:xfrm>
            <a:off x="613301" y="774986"/>
            <a:ext cx="9962612" cy="138499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一种观点认为，既然我的身体我做主，当我决定用自己的身体去挣钱的时候（做代孕妈妈，卖掉自己的肾脏），这是我自愿的行为自主的决定，为什么不可以？</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hlinkClick r:id="rId4" action="ppaction://hlinksldjump"/>
              </a:rPr>
              <a:t>你怎么看？</a:t>
            </a:r>
            <a:endPar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1026" name="Picture 2" descr="卖肾换老婆：他们争先恐后，沦为器官黑市被挑选的商品_肾脏">
            <a:extLst>
              <a:ext uri="{FF2B5EF4-FFF2-40B4-BE49-F238E27FC236}">
                <a16:creationId xmlns:a16="http://schemas.microsoft.com/office/drawing/2014/main" id="{B6022607-A3D5-4F37-81C3-4ABD57F278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4" b="3439"/>
          <a:stretch/>
        </p:blipFill>
        <p:spPr bwMode="auto">
          <a:xfrm>
            <a:off x="4019237" y="2320046"/>
            <a:ext cx="4612174" cy="25363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B87229E-B519-4AB2-A8E1-A390E4EB2B87}"/>
              </a:ext>
            </a:extLst>
          </p:cNvPr>
          <p:cNvSpPr txBox="1"/>
          <p:nvPr/>
        </p:nvSpPr>
        <p:spPr>
          <a:xfrm>
            <a:off x="9010325" y="2736504"/>
            <a:ext cx="1713900" cy="1384995"/>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除了剥削，还有其他理由吗？</a:t>
            </a:r>
          </a:p>
        </p:txBody>
      </p:sp>
    </p:spTree>
    <p:extLst>
      <p:ext uri="{BB962C8B-B14F-4D97-AF65-F5344CB8AC3E}">
        <p14:creationId xmlns:p14="http://schemas.microsoft.com/office/powerpoint/2010/main" val="179238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anim calcmode="lin" valueType="num">
                                      <p:cBhvr>
                                        <p:cTn id="1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E7F5674-01DC-4358-8974-C1AD6789FBBD}"/>
              </a:ext>
            </a:extLst>
          </p:cNvPr>
          <p:cNvSpPr txBox="1"/>
          <p:nvPr>
            <p:custDataLst>
              <p:tags r:id="rId2"/>
            </p:custDataLst>
          </p:nvPr>
        </p:nvSpPr>
        <p:spPr>
          <a:xfrm>
            <a:off x="616073" y="1104900"/>
            <a:ext cx="9937750" cy="1531152"/>
          </a:xfrm>
          <a:prstGeom prst="rect">
            <a:avLst/>
          </a:prstGeom>
          <a:noFill/>
        </p:spPr>
        <p:txBody>
          <a:bodyPr vert="horz" wrap="square" rtlCol="0"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一种观点认为，既然我的身体我做主，当我决定用自己的身体去挣钱的时候（做代孕妈妈，卖掉自己的肾脏），这是我自愿的行为自主的决定，为什么不可以？你怎么看？</a:t>
            </a:r>
          </a:p>
        </p:txBody>
      </p:sp>
      <p:sp>
        <p:nvSpPr>
          <p:cNvPr id="7" name="矩形: 圆角 6">
            <a:extLst>
              <a:ext uri="{FF2B5EF4-FFF2-40B4-BE49-F238E27FC236}">
                <a16:creationId xmlns:a16="http://schemas.microsoft.com/office/drawing/2014/main" id="{013B1ED3-9E9A-400C-B055-A602D41FED73}"/>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27543332-02B6-45F1-A71E-F0EB241F770B}"/>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BDE60458-060A-4FF9-B1AC-15DDFDE22EA5}"/>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076AF805-51BF-4890-8CAD-6B14D8956D89}"/>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4B749A9C-DB77-4A89-82AB-2A19B4C9CBB9}"/>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DDE9F06B-284F-4109-AB2B-3DE1D9993829}"/>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E59FC102-3B33-4F9B-812A-ED76D74E7E0F}"/>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13D93C49-5285-4423-8CB2-B9B23A34C41E}"/>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558012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278002-2E49-4C7C-B615-B3DC2B5734BE}"/>
              </a:ext>
            </a:extLst>
          </p:cNvPr>
          <p:cNvSpPr>
            <a:spLocks noGrp="1"/>
          </p:cNvSpPr>
          <p:nvPr>
            <p:ph idx="1"/>
          </p:nvPr>
        </p:nvSpPr>
        <p:spPr>
          <a:xfrm>
            <a:off x="710956" y="944218"/>
            <a:ext cx="9954704" cy="5735953"/>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问题四</a:t>
            </a:r>
            <a:r>
              <a:rPr lang="zh-CN" altLang="en-US" sz="2800" dirty="0">
                <a:latin typeface="楷体" panose="02010609060101010101" pitchFamily="49" charset="-122"/>
                <a:ea typeface="楷体" panose="02010609060101010101" pitchFamily="49" charset="-122"/>
              </a:rPr>
              <a:t>：你支持“选择退出”制（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Opt-out</a:t>
            </a:r>
            <a:r>
              <a:rPr lang="zh-CN" altLang="en-US" sz="2800" dirty="0">
                <a:latin typeface="楷体" panose="02010609060101010101" pitchFamily="49" charset="-122"/>
                <a:ea typeface="楷体" panose="02010609060101010101" pitchFamily="49" charset="-122"/>
              </a:rPr>
              <a:t>）吗？</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rPr>
              <a:t>In an opt-out system, a person is automatically presumed to have given their consent to be a donor before their death unless they had made a specific request not to donate their organs. So, organs may be taken unless people have registered an objection not to be donor, or their family members (next of kin) object (</a:t>
            </a:r>
            <a:r>
              <a:rPr lang="en-US" altLang="zh-CN" sz="2800" dirty="0">
                <a:solidFill>
                  <a:srgbClr val="FF0000"/>
                </a:solidFill>
                <a:latin typeface="Times New Roman" panose="02020603050405020304" pitchFamily="18" charset="0"/>
                <a:cs typeface="Times New Roman" panose="02020603050405020304" pitchFamily="18" charset="0"/>
              </a:rPr>
              <a:t>Soft opt-out</a:t>
            </a:r>
            <a:r>
              <a:rPr lang="en-US" altLang="zh-CN" sz="2800" dirty="0">
                <a:latin typeface="Times New Roman" panose="02020603050405020304" pitchFamily="18" charset="0"/>
                <a:cs typeface="Times New Roman" panose="02020603050405020304" pitchFamily="18" charset="0"/>
              </a:rPr>
              <a:t>). Or, doctors only inform the relatives about which organs are to be procured, and not ask their permission to procure (</a:t>
            </a:r>
            <a:r>
              <a:rPr lang="en-US" altLang="zh-CN" sz="2800" dirty="0">
                <a:solidFill>
                  <a:srgbClr val="FF0000"/>
                </a:solidFill>
                <a:latin typeface="Times New Roman" panose="02020603050405020304" pitchFamily="18" charset="0"/>
                <a:cs typeface="Times New Roman" panose="02020603050405020304" pitchFamily="18" charset="0"/>
              </a:rPr>
              <a:t>Hard opt-out</a:t>
            </a:r>
            <a:r>
              <a:rPr lang="en-US" altLang="zh-CN" sz="2800" dirty="0">
                <a:latin typeface="Times New Roman" panose="02020603050405020304" pitchFamily="18" charset="0"/>
                <a:cs typeface="Times New Roman" panose="02020603050405020304" pitchFamily="18" charset="0"/>
              </a:rPr>
              <a:t>). </a:t>
            </a:r>
            <a:endParaRPr lang="en-US" altLang="zh-CN" sz="2800" dirty="0"/>
          </a:p>
          <a:p>
            <a:endParaRPr lang="zh-CN" altLang="en-US" sz="2800" dirty="0"/>
          </a:p>
        </p:txBody>
      </p:sp>
      <p:sp>
        <p:nvSpPr>
          <p:cNvPr id="6" name="文本框 5">
            <a:extLst>
              <a:ext uri="{FF2B5EF4-FFF2-40B4-BE49-F238E27FC236}">
                <a16:creationId xmlns:a16="http://schemas.microsoft.com/office/drawing/2014/main" id="{CCFA2BAA-56D9-46B8-BB1B-9CC8271A4536}"/>
              </a:ext>
            </a:extLst>
          </p:cNvPr>
          <p:cNvSpPr txBox="1"/>
          <p:nvPr/>
        </p:nvSpPr>
        <p:spPr>
          <a:xfrm>
            <a:off x="8628387" y="944218"/>
            <a:ext cx="9615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hlinkClick r:id="rId3" action="ppaction://hlinksldjump"/>
              </a:rPr>
              <a:t>问答</a:t>
            </a:r>
            <a:endPar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210331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8C2B74-6746-4272-9158-3DFBDA6553A1}"/>
              </a:ext>
            </a:extLst>
          </p:cNvPr>
          <p:cNvSpPr>
            <a:spLocks noGrp="1"/>
          </p:cNvSpPr>
          <p:nvPr>
            <p:ph idx="1"/>
          </p:nvPr>
        </p:nvSpPr>
        <p:spPr>
          <a:xfrm>
            <a:off x="441728" y="206978"/>
            <a:ext cx="10442295" cy="6444043"/>
          </a:xfrm>
        </p:spPr>
        <p:txBody>
          <a:bodyPr>
            <a:normAutofit fontScale="92500"/>
          </a:bodyPr>
          <a:lstStyle/>
          <a:p>
            <a:pPr algn="just">
              <a:lnSpc>
                <a:spcPct val="100000"/>
              </a:lnSpc>
              <a:spcBef>
                <a:spcPts val="600"/>
              </a:spcBef>
              <a:spcAft>
                <a:spcPts val="600"/>
              </a:spcAft>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比较以下两个假想案例</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（一）</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Helen</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张，女，</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1995</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年生，北京人，富三代，从小德智体艺全面发展，接受良好教育，留学国际名校；回国后在影视公司担任艺术顾问，年薪百万，有房有车有房车，坚定的不婚主义，决心单身过一辈子。</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（二）刘翠花，女，</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1997</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年生，偏远山区，穷六代，五个孩子中的长女，小学未毕业便全职农活补贴家用，照顾弟妹。</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岁嫁给隔壁村男青年赵二牛，婚后生活平静，平均每两年生一个娃，如今已是三个孩子的妈妈，并打算继续生第四个。</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观点一：刘翠花不应该再生孩子了，而且她就不该生那么多孩子；</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观点二：刘翠花和</a:t>
            </a:r>
            <a:r>
              <a:rPr lang="en-US" altLang="zh-CN" sz="3000" dirty="0">
                <a:latin typeface="Times New Roman" panose="02020603050405020304" pitchFamily="18" charset="0"/>
                <a:ea typeface="楷体" panose="02010609060101010101" pitchFamily="49" charset="-122"/>
                <a:cs typeface="Times New Roman" panose="02020603050405020304" pitchFamily="18" charset="0"/>
              </a:rPr>
              <a:t>Helen</a:t>
            </a:r>
            <a:r>
              <a:rPr lang="zh-CN" altLang="en-US" sz="3000" dirty="0">
                <a:latin typeface="Times New Roman" panose="02020603050405020304" pitchFamily="18" charset="0"/>
                <a:ea typeface="楷体" panose="02010609060101010101" pitchFamily="49" charset="-122"/>
                <a:cs typeface="Times New Roman" panose="02020603050405020304" pitchFamily="18" charset="0"/>
              </a:rPr>
              <a:t>张一样，过着各自的生活，只是选择了不同的生活方式，她们的生活应该同样被尊重。</a:t>
            </a:r>
            <a:endParaRPr lang="en-US" altLang="zh-CN" sz="30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3000" dirty="0">
                <a:latin typeface="楷体" panose="02010609060101010101" pitchFamily="49" charset="-122"/>
                <a:ea typeface="楷体" panose="02010609060101010101" pitchFamily="49" charset="-122"/>
                <a:hlinkClick r:id="rId2" action="ppaction://hlinksldjump"/>
              </a:rPr>
              <a:t>你怎么看上述两种观点？</a:t>
            </a:r>
            <a:endParaRPr lang="zh-CN" altLang="en-US" sz="30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F13CCC44-9016-45F2-80BE-B4AA55396974}"/>
              </a:ext>
            </a:extLst>
          </p:cNvPr>
          <p:cNvSpPr txBox="1"/>
          <p:nvPr/>
        </p:nvSpPr>
        <p:spPr>
          <a:xfrm>
            <a:off x="8460420" y="5863120"/>
            <a:ext cx="1615735" cy="523220"/>
          </a:xfrm>
          <a:prstGeom prst="rect">
            <a:avLst/>
          </a:prstGeom>
          <a:solidFill>
            <a:srgbClr val="FFFF00"/>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可选择性</a:t>
            </a:r>
          </a:p>
        </p:txBody>
      </p:sp>
    </p:spTree>
    <p:extLst>
      <p:ext uri="{BB962C8B-B14F-4D97-AF65-F5344CB8AC3E}">
        <p14:creationId xmlns:p14="http://schemas.microsoft.com/office/powerpoint/2010/main" val="204352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1"/>
            <a:ext cx="9971964" cy="1715294"/>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当下的医学技术和医疗条件可以实现以下哪些器官的成功移植？</a:t>
            </a:r>
          </a:p>
        </p:txBody>
      </p:sp>
      <p:sp>
        <p:nvSpPr>
          <p:cNvPr id="6" name="文本框 5"/>
          <p:cNvSpPr txBox="1"/>
          <p:nvPr>
            <p:custDataLst>
              <p:tags r:id="rId3"/>
            </p:custDataLst>
          </p:nvPr>
        </p:nvSpPr>
        <p:spPr>
          <a:xfrm>
            <a:off x="2438400" y="24731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心脏</a:t>
            </a:r>
            <a:endPar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endParaRPr>
          </a:p>
        </p:txBody>
      </p:sp>
      <p:sp>
        <p:nvSpPr>
          <p:cNvPr id="7" name="文本框 6"/>
          <p:cNvSpPr txBox="1"/>
          <p:nvPr>
            <p:custDataLst>
              <p:tags r:id="rId4"/>
            </p:custDataLst>
          </p:nvPr>
        </p:nvSpPr>
        <p:spPr>
          <a:xfrm>
            <a:off x="2438400" y="30446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肝脏</a:t>
            </a:r>
            <a:endPar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endParaRPr>
          </a:p>
        </p:txBody>
      </p:sp>
      <p:sp>
        <p:nvSpPr>
          <p:cNvPr id="8" name="文本框 7"/>
          <p:cNvSpPr txBox="1"/>
          <p:nvPr>
            <p:custDataLst>
              <p:tags r:id="rId5"/>
            </p:custDataLst>
          </p:nvPr>
        </p:nvSpPr>
        <p:spPr>
          <a:xfrm>
            <a:off x="2438400" y="36161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胰腺</a:t>
            </a:r>
          </a:p>
        </p:txBody>
      </p:sp>
      <p:sp>
        <p:nvSpPr>
          <p:cNvPr id="9" name="文本框 8"/>
          <p:cNvSpPr txBox="1"/>
          <p:nvPr>
            <p:custDataLst>
              <p:tags r:id="rId6"/>
            </p:custDataLst>
          </p:nvPr>
        </p:nvSpPr>
        <p:spPr>
          <a:xfrm>
            <a:off x="2438400" y="41876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肾脏</a:t>
            </a:r>
          </a:p>
        </p:txBody>
      </p:sp>
      <p:sp>
        <p:nvSpPr>
          <p:cNvPr id="10" name="矩形 9"/>
          <p:cNvSpPr>
            <a:spLocks noChangeAspect="1"/>
          </p:cNvSpPr>
          <p:nvPr>
            <p:custDataLst>
              <p:tags r:id="rId7"/>
            </p:custDataLst>
          </p:nvPr>
        </p:nvSpPr>
        <p:spPr>
          <a:xfrm>
            <a:off x="1571625" y="253741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571625" y="310891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571625" y="368041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571625" y="425191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9099550" y="60621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p:cNvSpPr txBox="1"/>
          <p:nvPr>
            <p:custDataLst>
              <p:tags r:id="rId12"/>
            </p:custDataLst>
          </p:nvPr>
        </p:nvSpPr>
        <p:spPr>
          <a:xfrm>
            <a:off x="2438400" y="47591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大脑</a:t>
            </a:r>
          </a:p>
        </p:txBody>
      </p:sp>
      <p:sp>
        <p:nvSpPr>
          <p:cNvPr id="21" name="矩形 20"/>
          <p:cNvSpPr>
            <a:spLocks noChangeAspect="1"/>
          </p:cNvSpPr>
          <p:nvPr>
            <p:custDataLst>
              <p:tags r:id="rId13"/>
            </p:custDataLst>
          </p:nvPr>
        </p:nvSpPr>
        <p:spPr>
          <a:xfrm>
            <a:off x="1571625" y="4823418"/>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文本框 21"/>
          <p:cNvSpPr txBox="1"/>
          <p:nvPr>
            <p:custDataLst>
              <p:tags r:id="rId14"/>
            </p:custDataLst>
          </p:nvPr>
        </p:nvSpPr>
        <p:spPr>
          <a:xfrm>
            <a:off x="2438400" y="5330625"/>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骨髓</a:t>
            </a:r>
          </a:p>
        </p:txBody>
      </p:sp>
      <p:sp>
        <p:nvSpPr>
          <p:cNvPr id="23" name="矩形 22"/>
          <p:cNvSpPr>
            <a:spLocks noChangeAspect="1"/>
          </p:cNvSpPr>
          <p:nvPr>
            <p:custDataLst>
              <p:tags r:id="rId15"/>
            </p:custDataLst>
          </p:nvPr>
        </p:nvSpPr>
        <p:spPr>
          <a:xfrm>
            <a:off x="1571625" y="5394918"/>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6"/>
            </p:custDataLst>
          </p:nvPr>
        </p:nvGrpSpPr>
        <p:grpSpPr>
          <a:xfrm>
            <a:off x="0" y="0"/>
            <a:ext cx="12192000" cy="635000"/>
            <a:chOff x="0" y="0"/>
            <a:chExt cx="12192000" cy="635000"/>
          </a:xfrm>
        </p:grpSpPr>
        <p:sp>
          <p:nvSpPr>
            <p:cNvPr id="15" name="TitleBackground"/>
            <p:cNvSpPr/>
            <p:nvPr>
              <p:custDataLst>
                <p:tags r:id="rId18"/>
              </p:custDataLst>
            </p:nvPr>
          </p:nvSpPr>
          <p:spPr>
            <a:xfrm>
              <a:off x="0" y="0"/>
              <a:ext cx="12192000" cy="635000"/>
            </a:xfrm>
            <a:prstGeom prst="rect">
              <a:avLst/>
            </a:prstGeom>
            <a:solidFill>
              <a:srgbClr val="F6F7F8"/>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9"/>
              </p:custDataLst>
            </p:nvPr>
          </p:nvSpPr>
          <p:spPr>
            <a:xfrm>
              <a:off x="0" y="0"/>
              <a:ext cx="190500" cy="635000"/>
            </a:xfrm>
            <a:prstGeom prst="rect">
              <a:avLst/>
            </a:prstGeom>
            <a:solidFill>
              <a:srgbClr val="639EF4"/>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8" name="TipText"/>
            <p:cNvSpPr txBox="1"/>
            <p:nvPr>
              <p:custDataLst>
                <p:tags r:id="rId21"/>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4" name="图片 3"/>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90792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4E0401-CC30-4C01-9CFC-3A700142FC36}"/>
              </a:ext>
            </a:extLst>
          </p:cNvPr>
          <p:cNvSpPr txBox="1"/>
          <p:nvPr>
            <p:custDataLst>
              <p:tags r:id="rId2"/>
            </p:custDataLst>
          </p:nvPr>
        </p:nvSpPr>
        <p:spPr>
          <a:xfrm>
            <a:off x="744718" y="832963"/>
            <a:ext cx="10165938" cy="2143125"/>
          </a:xfrm>
          <a:prstGeom prst="rect">
            <a:avLst/>
          </a:prstGeom>
          <a:noFill/>
        </p:spPr>
        <p:txBody>
          <a:bodyPr vert="horz" wrap="square" rtlCol="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观点一：刘翠花不应该再生孩子了，而且她就不该生那么多孩子；</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观点二：刘翠花和</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Helen</a:t>
            </a: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张一样，过着各自的生活，只是选择了不同的生活方式，她们的生活应该同样被尊重。</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问题：你怎么看上述两种观点？</a:t>
            </a:r>
          </a:p>
        </p:txBody>
      </p:sp>
      <p:sp>
        <p:nvSpPr>
          <p:cNvPr id="7" name="矩形: 圆角 6">
            <a:extLst>
              <a:ext uri="{FF2B5EF4-FFF2-40B4-BE49-F238E27FC236}">
                <a16:creationId xmlns:a16="http://schemas.microsoft.com/office/drawing/2014/main" id="{A705F6D6-D554-45A4-8988-AFA009301737}"/>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3" name="矩形 12">
            <a:extLst>
              <a:ext uri="{FF2B5EF4-FFF2-40B4-BE49-F238E27FC236}">
                <a16:creationId xmlns:a16="http://schemas.microsoft.com/office/drawing/2014/main" id="{942B8499-D86E-4FE8-84F2-1B8BE79D15C1}"/>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86CA9423-35E2-4E13-B717-A32BECB9EF2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63AC2D1-50A8-4491-99C3-6D85F24CF555}"/>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9" name="ColorBlock">
              <a:extLst>
                <a:ext uri="{FF2B5EF4-FFF2-40B4-BE49-F238E27FC236}">
                  <a16:creationId xmlns:a16="http://schemas.microsoft.com/office/drawing/2014/main" id="{6BAB90F9-74D4-4580-B796-201B486C0F04}"/>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10" name="TypeText">
              <a:extLst>
                <a:ext uri="{FF2B5EF4-FFF2-40B4-BE49-F238E27FC236}">
                  <a16:creationId xmlns:a16="http://schemas.microsoft.com/office/drawing/2014/main" id="{F55C7B41-E15B-4F48-8E45-226F5E914F1F}"/>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11" name="TipText">
              <a:extLst>
                <a:ext uri="{FF2B5EF4-FFF2-40B4-BE49-F238E27FC236}">
                  <a16:creationId xmlns:a16="http://schemas.microsoft.com/office/drawing/2014/main" id="{142FA091-5931-48DC-812D-F9B4677BBE71}"/>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0.5</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5" name="图片 4">
            <a:extLst>
              <a:ext uri="{FF2B5EF4-FFF2-40B4-BE49-F238E27FC236}">
                <a16:creationId xmlns:a16="http://schemas.microsoft.com/office/drawing/2014/main" id="{89C17242-BEDB-47C2-B5E9-49CDD9B799B7}"/>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69909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DC04CD-DD38-464F-9E1A-B6A6E9F71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637"/>
            <a:ext cx="11143541" cy="5655347"/>
          </a:xfrm>
          <a:prstGeom prst="rect">
            <a:avLst/>
          </a:prstGeom>
        </p:spPr>
      </p:pic>
    </p:spTree>
    <p:extLst>
      <p:ext uri="{BB962C8B-B14F-4D97-AF65-F5344CB8AC3E}">
        <p14:creationId xmlns:p14="http://schemas.microsoft.com/office/powerpoint/2010/main" val="225067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9E817D-E079-41BB-8B23-CE1B8CECD02C}"/>
              </a:ext>
            </a:extLst>
          </p:cNvPr>
          <p:cNvSpPr txBox="1"/>
          <p:nvPr>
            <p:custDataLst>
              <p:tags r:id="rId2"/>
            </p:custDataLst>
          </p:nvPr>
        </p:nvSpPr>
        <p:spPr>
          <a:xfrm>
            <a:off x="752060" y="642937"/>
            <a:ext cx="9753600" cy="2143125"/>
          </a:xfrm>
          <a:prstGeom prst="rect">
            <a:avLst/>
          </a:prstGeom>
          <a:noFill/>
        </p:spPr>
        <p:txBody>
          <a:bodyPr vert="horz" wrap="square" rtlCol="0" anchor="ctr" anchorCtr="0">
            <a:noAutofit/>
          </a:bodyPr>
          <a:lstStyle/>
          <a:p>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icrosoft Yahei" panose="020B0503020204020204" pitchFamily="34" charset="-122"/>
              </a:rPr>
              <a:t>Opt-in, soft opt-out, hard opt-out</a:t>
            </a:r>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，三种器官捐献制度，你更支持哪一种？为什么？</a:t>
            </a:r>
          </a:p>
        </p:txBody>
      </p:sp>
      <p:sp>
        <p:nvSpPr>
          <p:cNvPr id="5" name="矩形: 圆角 4">
            <a:extLst>
              <a:ext uri="{FF2B5EF4-FFF2-40B4-BE49-F238E27FC236}">
                <a16:creationId xmlns:a16="http://schemas.microsoft.com/office/drawing/2014/main" id="{8DBCD23F-EB08-4474-B2D4-C824444FC853}"/>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09FF3967-0CE1-4278-B570-F58D1695B52E}"/>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8EF4C18D-1298-4B4C-A8D4-5EA413C40B66}"/>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FD0C9F1C-B7D8-4286-8D63-D2671A07EB70}"/>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33162109-E323-4075-A827-40C7701C3D4F}"/>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13724A41-5835-4DB8-8220-BEF93AB9C0C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A03BAFD6-D4E4-467E-B27F-592F763121F4}"/>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925193A-DA73-4073-9630-504ACB07D121}"/>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12952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C28A87-27D7-4DBB-A9B3-9F9AB1069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902" y="-10252"/>
            <a:ext cx="6754098" cy="6868252"/>
          </a:xfrm>
          <a:prstGeom prst="rect">
            <a:avLst/>
          </a:prstGeom>
        </p:spPr>
      </p:pic>
      <p:pic>
        <p:nvPicPr>
          <p:cNvPr id="5" name="图片 4">
            <a:extLst>
              <a:ext uri="{FF2B5EF4-FFF2-40B4-BE49-F238E27FC236}">
                <a16:creationId xmlns:a16="http://schemas.microsoft.com/office/drawing/2014/main" id="{7AACB0A6-FFD0-44F7-9AAD-3D1BFEE64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524107" cy="6868252"/>
          </a:xfrm>
          <a:prstGeom prst="rect">
            <a:avLst/>
          </a:prstGeom>
        </p:spPr>
      </p:pic>
    </p:spTree>
    <p:extLst>
      <p:ext uri="{BB962C8B-B14F-4D97-AF65-F5344CB8AC3E}">
        <p14:creationId xmlns:p14="http://schemas.microsoft.com/office/powerpoint/2010/main" val="1257833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F72462-7E2E-4612-8777-A0B64AB317FB}"/>
              </a:ext>
            </a:extLst>
          </p:cNvPr>
          <p:cNvSpPr>
            <a:spLocks noGrp="1"/>
          </p:cNvSpPr>
          <p:nvPr>
            <p:ph idx="1"/>
          </p:nvPr>
        </p:nvSpPr>
        <p:spPr>
          <a:xfrm>
            <a:off x="641023" y="659877"/>
            <a:ext cx="10039546" cy="5901180"/>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器官分配中的伦理问题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核心问题：如何公平公正分配器官，具体说来，哪些因素在器官分配的时候（不）应该纳入考量？</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问题五：在诸多因素中，你认为哪些因素应该（或不应该）纳入考量？</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应该被纳入考量的：①器官的运输距离；②之前是否捐献过器官；④排队时间；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不应该纳入考量的：⑥性别；⑦种族；⑧职业；⑨收入；</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p>
          <a:p>
            <a:endParaRPr lang="zh-CN" altLang="en-US" sz="2800" dirty="0"/>
          </a:p>
        </p:txBody>
      </p:sp>
      <p:pic>
        <p:nvPicPr>
          <p:cNvPr id="4" name="图片 3">
            <a:extLst>
              <a:ext uri="{FF2B5EF4-FFF2-40B4-BE49-F238E27FC236}">
                <a16:creationId xmlns:a16="http://schemas.microsoft.com/office/drawing/2014/main" id="{88071790-FD71-4AE4-9360-048602B280A2}"/>
              </a:ext>
            </a:extLst>
          </p:cNvPr>
          <p:cNvPicPr>
            <a:picLocks noChangeAspect="1"/>
          </p:cNvPicPr>
          <p:nvPr/>
        </p:nvPicPr>
        <p:blipFill rotWithShape="1">
          <a:blip r:embed="rId3">
            <a:extLst>
              <a:ext uri="{28A0092B-C50C-407E-A947-70E740481C1C}">
                <a14:useLocalDpi xmlns:a14="http://schemas.microsoft.com/office/drawing/2010/main" val="0"/>
              </a:ext>
            </a:extLst>
          </a:blip>
          <a:srcRect b="10070"/>
          <a:stretch/>
        </p:blipFill>
        <p:spPr>
          <a:xfrm>
            <a:off x="4276312" y="4989593"/>
            <a:ext cx="2768967" cy="1708608"/>
          </a:xfrm>
          <a:prstGeom prst="rect">
            <a:avLst/>
          </a:prstGeom>
        </p:spPr>
      </p:pic>
    </p:spTree>
    <p:extLst>
      <p:ext uri="{BB962C8B-B14F-4D97-AF65-F5344CB8AC3E}">
        <p14:creationId xmlns:p14="http://schemas.microsoft.com/office/powerpoint/2010/main" val="71605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ED04D24-5B51-42C5-BA77-DF4C40C9C1B3}"/>
              </a:ext>
            </a:extLst>
          </p:cNvPr>
          <p:cNvSpPr txBox="1"/>
          <p:nvPr>
            <p:custDataLst>
              <p:tags r:id="rId2"/>
            </p:custDataLst>
          </p:nvPr>
        </p:nvSpPr>
        <p:spPr>
          <a:xfrm>
            <a:off x="754602" y="1104900"/>
            <a:ext cx="9772588" cy="3124941"/>
          </a:xfrm>
          <a:prstGeom prst="rect">
            <a:avLst/>
          </a:prstGeom>
          <a:noFill/>
        </p:spPr>
        <p:txBody>
          <a:bodyPr vert="horz" wrap="square" rtlCol="0"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在器官分配的时候，当其他条件相同的情况下，你认为，以下因素中，哪些应该纳入考量？哪些不应该纳入考量？为什么？</a:t>
            </a:r>
            <a:endParaRPr kumimoji="0" lang="en-US" altLang="zh-CN"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①器官的运输距离；②之前是否捐献过器官；③是否在器官捐献系统中登记过；④排队时间；⑤年龄；⑥性别；⑦种族；⑧职业；⑨收入；</a:t>
            </a:r>
            <a:r>
              <a:rPr kumimoji="0" lang="zh-CN" altLang="en-US" sz="28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sym typeface="Microsoft Yahei" panose="020B0503020204020204" pitchFamily="34" charset="-122"/>
              </a:rPr>
              <a:t>⑩</a:t>
            </a:r>
            <a:r>
              <a:rPr kumimoji="0" lang="zh-CN" altLang="en-US"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rPr>
              <a:t>社会贡献；⑪对自己身体状况负有的责任（如，因长期酗酒造成需要肝脏移植）；</a:t>
            </a:r>
            <a:endParaRPr kumimoji="0" lang="en-US" altLang="zh-CN" sz="2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Microsoft Yahei" panose="020B0503020204020204" pitchFamily="34" charset="-122"/>
            </a:endParaRPr>
          </a:p>
        </p:txBody>
      </p:sp>
      <p:sp>
        <p:nvSpPr>
          <p:cNvPr id="7" name="矩形: 圆角 6">
            <a:extLst>
              <a:ext uri="{FF2B5EF4-FFF2-40B4-BE49-F238E27FC236}">
                <a16:creationId xmlns:a16="http://schemas.microsoft.com/office/drawing/2014/main" id="{1E8FB3DA-43DC-4A3A-BA7E-68A0802D8D75}"/>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3" name="矩形 12">
            <a:extLst>
              <a:ext uri="{FF2B5EF4-FFF2-40B4-BE49-F238E27FC236}">
                <a16:creationId xmlns:a16="http://schemas.microsoft.com/office/drawing/2014/main" id="{9423DF3A-0CA8-4501-8AEE-70822C91CBC7}"/>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D549AEEB-4F9A-4B91-9EEB-03AC64662D70}"/>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21639A37-4625-4081-B2D6-CBF7F8E04344}"/>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9" name="ColorBlock">
              <a:extLst>
                <a:ext uri="{FF2B5EF4-FFF2-40B4-BE49-F238E27FC236}">
                  <a16:creationId xmlns:a16="http://schemas.microsoft.com/office/drawing/2014/main" id="{8492574B-90F2-4491-9F04-50F482E671C4}"/>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10" name="TypeText">
              <a:extLst>
                <a:ext uri="{FF2B5EF4-FFF2-40B4-BE49-F238E27FC236}">
                  <a16:creationId xmlns:a16="http://schemas.microsoft.com/office/drawing/2014/main" id="{AAAB5626-502D-448B-9095-5BD6584037BC}"/>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11" name="TipText">
              <a:extLst>
                <a:ext uri="{FF2B5EF4-FFF2-40B4-BE49-F238E27FC236}">
                  <a16:creationId xmlns:a16="http://schemas.microsoft.com/office/drawing/2014/main" id="{131F3272-F2C3-4EF6-9561-638BB18492E6}"/>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0.5</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5" name="图片 4">
            <a:extLst>
              <a:ext uri="{FF2B5EF4-FFF2-40B4-BE49-F238E27FC236}">
                <a16:creationId xmlns:a16="http://schemas.microsoft.com/office/drawing/2014/main" id="{287CEE6B-B5E1-4C55-97E8-5BFFB05A64B6}"/>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9278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8DECC9-634A-4CE8-9CEA-06CD78598CA4}"/>
              </a:ext>
            </a:extLst>
          </p:cNvPr>
          <p:cNvSpPr>
            <a:spLocks noGrp="1"/>
          </p:cNvSpPr>
          <p:nvPr>
            <p:ph idx="1"/>
          </p:nvPr>
        </p:nvSpPr>
        <p:spPr>
          <a:xfrm>
            <a:off x="735291" y="692458"/>
            <a:ext cx="10077253" cy="5487679"/>
          </a:xfrm>
        </p:spPr>
        <p:txBody>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有争议的因素：</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③是否在器官捐献系统中登记过；</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⑤年龄；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⑩社会贡献；</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⑪对自己身体状况负有的责任（如，因长期酗酒造成需要肝脏移植）；</a:t>
            </a:r>
          </a:p>
        </p:txBody>
      </p:sp>
      <p:pic>
        <p:nvPicPr>
          <p:cNvPr id="5" name="图片 4">
            <a:extLst>
              <a:ext uri="{FF2B5EF4-FFF2-40B4-BE49-F238E27FC236}">
                <a16:creationId xmlns:a16="http://schemas.microsoft.com/office/drawing/2014/main" id="{65B556D9-0868-4AEF-A0D0-899CC8793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87" y="4104486"/>
            <a:ext cx="4747997" cy="2603740"/>
          </a:xfrm>
          <a:prstGeom prst="rect">
            <a:avLst/>
          </a:prstGeom>
        </p:spPr>
      </p:pic>
    </p:spTree>
    <p:extLst>
      <p:ext uri="{BB962C8B-B14F-4D97-AF65-F5344CB8AC3E}">
        <p14:creationId xmlns:p14="http://schemas.microsoft.com/office/powerpoint/2010/main" val="379107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8B5ADAF-1E36-4715-8A37-5C2E3A735A52}"/>
              </a:ext>
            </a:extLst>
          </p:cNvPr>
          <p:cNvSpPr txBox="1"/>
          <p:nvPr>
            <p:custDataLst>
              <p:tags r:id="rId2"/>
            </p:custDataLst>
          </p:nvPr>
        </p:nvSpPr>
        <p:spPr>
          <a:xfrm>
            <a:off x="889000" y="875589"/>
            <a:ext cx="9753600" cy="1622029"/>
          </a:xfrm>
          <a:prstGeom prst="rect">
            <a:avLst/>
          </a:prstGeom>
          <a:noFill/>
        </p:spPr>
        <p:txBody>
          <a:bodyPr vert="horz" wrap="square" rtlCol="0" anchor="ctr" anchorCtr="0">
            <a:noAutofit/>
          </a:bodyPr>
          <a:lstStyle/>
          <a:p>
            <a:pPr algn="just"/>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在器官分配时，你认为以下哪些因素应该纳入考虑：③是否在器官捐献系统中登记过；⑤年龄；⑩社会贡献；⑪对自己身体状况负有的责任（如，因长期酗酒造成需要肝脏移植）。</a:t>
            </a:r>
          </a:p>
        </p:txBody>
      </p:sp>
      <p:sp>
        <p:nvSpPr>
          <p:cNvPr id="7" name="文本框 6">
            <a:extLst>
              <a:ext uri="{FF2B5EF4-FFF2-40B4-BE49-F238E27FC236}">
                <a16:creationId xmlns:a16="http://schemas.microsoft.com/office/drawing/2014/main" id="{654E347F-BC56-440C-97AC-1FCD9043B22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均不应纳入考量；</a:t>
            </a:r>
          </a:p>
        </p:txBody>
      </p:sp>
      <p:sp>
        <p:nvSpPr>
          <p:cNvPr id="9" name="文本框 8">
            <a:extLst>
              <a:ext uri="{FF2B5EF4-FFF2-40B4-BE49-F238E27FC236}">
                <a16:creationId xmlns:a16="http://schemas.microsoft.com/office/drawing/2014/main" id="{7BFBEE71-0C77-4B47-A929-72106A4609D7}"/>
              </a:ext>
            </a:extLst>
          </p:cNvPr>
          <p:cNvSpPr txBox="1"/>
          <p:nvPr>
            <p:custDataLst>
              <p:tags r:id="rId4"/>
            </p:custDataLst>
          </p:nvPr>
        </p:nvSpPr>
        <p:spPr>
          <a:xfrm>
            <a:off x="2438400" y="336810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是否在器官捐献系统中登记过；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BA5BA029-9516-4359-AEBA-B2B007D05461}"/>
              </a:ext>
            </a:extLst>
          </p:cNvPr>
          <p:cNvSpPr txBox="1"/>
          <p:nvPr>
            <p:custDataLst>
              <p:tags r:id="rId5"/>
            </p:custDataLst>
          </p:nvPr>
        </p:nvSpPr>
        <p:spPr>
          <a:xfrm>
            <a:off x="2438400" y="393960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年龄；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1535D565-5FAC-42F4-8D57-40028732BFF6}"/>
              </a:ext>
            </a:extLst>
          </p:cNvPr>
          <p:cNvSpPr>
            <a:spLocks noChangeAspect="1"/>
          </p:cNvSpPr>
          <p:nvPr>
            <p:custDataLst>
              <p:tags r:id="rId6"/>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208736F6-C4E2-4175-A0B3-06702DC257F3}"/>
              </a:ext>
            </a:extLst>
          </p:cNvPr>
          <p:cNvSpPr>
            <a:spLocks noChangeAspect="1"/>
          </p:cNvSpPr>
          <p:nvPr>
            <p:custDataLst>
              <p:tags r:id="rId7"/>
            </p:custDataLst>
          </p:nvPr>
        </p:nvSpPr>
        <p:spPr>
          <a:xfrm>
            <a:off x="1571625" y="3421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03DEF05D-693F-471D-B9DC-42058E5B9E74}"/>
              </a:ext>
            </a:extLst>
          </p:cNvPr>
          <p:cNvSpPr>
            <a:spLocks noChangeAspect="1"/>
          </p:cNvSpPr>
          <p:nvPr>
            <p:custDataLst>
              <p:tags r:id="rId8"/>
            </p:custDataLst>
          </p:nvPr>
        </p:nvSpPr>
        <p:spPr>
          <a:xfrm>
            <a:off x="1571625" y="4011042"/>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F980936D-CE3D-4F92-B478-BEA1403B796C}"/>
              </a:ext>
            </a:extLst>
          </p:cNvPr>
          <p:cNvSpPr>
            <a:spLocks noChangeAspect="1"/>
          </p:cNvSpPr>
          <p:nvPr>
            <p:custDataLst>
              <p:tags r:id="rId9"/>
            </p:custDataLst>
          </p:nvPr>
        </p:nvSpPr>
        <p:spPr>
          <a:xfrm>
            <a:off x="1571625" y="4603191"/>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49D18C90-7FD1-4132-B93E-A649EBC1341E}"/>
              </a:ext>
            </a:extLst>
          </p:cNvPr>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文本框 20">
            <a:extLst>
              <a:ext uri="{FF2B5EF4-FFF2-40B4-BE49-F238E27FC236}">
                <a16:creationId xmlns:a16="http://schemas.microsoft.com/office/drawing/2014/main" id="{4DD1623C-E249-42FC-AECA-3BF50663BB43}"/>
              </a:ext>
            </a:extLst>
          </p:cNvPr>
          <p:cNvSpPr txBox="1"/>
          <p:nvPr>
            <p:custDataLst>
              <p:tags r:id="rId11"/>
            </p:custDataLst>
          </p:nvPr>
        </p:nvSpPr>
        <p:spPr>
          <a:xfrm>
            <a:off x="2438400" y="451110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社会贡献；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矩形 21">
            <a:extLst>
              <a:ext uri="{FF2B5EF4-FFF2-40B4-BE49-F238E27FC236}">
                <a16:creationId xmlns:a16="http://schemas.microsoft.com/office/drawing/2014/main" id="{3A00A17C-895C-4EB8-BF25-6129DF7412BD}"/>
              </a:ext>
            </a:extLst>
          </p:cNvPr>
          <p:cNvSpPr>
            <a:spLocks noChangeAspect="1"/>
          </p:cNvSpPr>
          <p:nvPr>
            <p:custDataLst>
              <p:tags r:id="rId12"/>
            </p:custDataLst>
          </p:nvPr>
        </p:nvSpPr>
        <p:spPr>
          <a:xfrm>
            <a:off x="1571625" y="5211192"/>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文本框 22">
            <a:extLst>
              <a:ext uri="{FF2B5EF4-FFF2-40B4-BE49-F238E27FC236}">
                <a16:creationId xmlns:a16="http://schemas.microsoft.com/office/drawing/2014/main" id="{1B9C998D-FFCA-4AD9-B487-330895248CF9}"/>
              </a:ext>
            </a:extLst>
          </p:cNvPr>
          <p:cNvSpPr txBox="1"/>
          <p:nvPr>
            <p:custDataLst>
              <p:tags r:id="rId13"/>
            </p:custDataLst>
          </p:nvPr>
        </p:nvSpPr>
        <p:spPr>
          <a:xfrm>
            <a:off x="2438400" y="5082604"/>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对自己身体状况负有的责任；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B9DE3031-905B-456D-9AC8-8E896E2F574A}"/>
              </a:ext>
            </a:extLst>
          </p:cNvPr>
          <p:cNvGrpSpPr/>
          <p:nvPr>
            <p:custDataLst>
              <p:tags r:id="rId14"/>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CDAC630-7C81-4FEB-AACE-A224FD20855A}"/>
                </a:ext>
              </a:extLst>
            </p:cNvPr>
            <p:cNvSpPr/>
            <p:nvPr>
              <p:custDataLst>
                <p:tags r:id="rId16"/>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BCE40029-7D4C-468E-BBB8-77D68B598EB2}"/>
                </a:ext>
              </a:extLst>
            </p:cNvPr>
            <p:cNvSpPr/>
            <p:nvPr>
              <p:custDataLst>
                <p:tags r:id="rId17"/>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A7D504F-C635-4CA0-BEA6-9EB1FC96FF2D}"/>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9" name="TipText">
              <a:extLst>
                <a:ext uri="{FF2B5EF4-FFF2-40B4-BE49-F238E27FC236}">
                  <a16:creationId xmlns:a16="http://schemas.microsoft.com/office/drawing/2014/main" id="{FB0C806D-E28E-4EE8-A506-1A7F335AEFB5}"/>
                </a:ext>
              </a:extLst>
            </p:cNvPr>
            <p:cNvSpPr txBox="1"/>
            <p:nvPr>
              <p:custDataLst>
                <p:tags r:id="rId19"/>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550C69D9-76BC-4459-B429-346A88B95ACE}"/>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1461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17C8FC-329F-49EA-BEED-0BF76412B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116" y="0"/>
            <a:ext cx="6920291" cy="6791501"/>
          </a:xfrm>
          <a:prstGeom prst="rect">
            <a:avLst/>
          </a:prstGeom>
        </p:spPr>
      </p:pic>
      <p:sp>
        <p:nvSpPr>
          <p:cNvPr id="2" name="文本框 1">
            <a:extLst>
              <a:ext uri="{FF2B5EF4-FFF2-40B4-BE49-F238E27FC236}">
                <a16:creationId xmlns:a16="http://schemas.microsoft.com/office/drawing/2014/main" id="{4B428EE9-7E62-4653-A711-2475F6B223D3}"/>
              </a:ext>
            </a:extLst>
          </p:cNvPr>
          <p:cNvSpPr txBox="1"/>
          <p:nvPr/>
        </p:nvSpPr>
        <p:spPr>
          <a:xfrm>
            <a:off x="443883" y="2840854"/>
            <a:ext cx="2405848" cy="954107"/>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我国器官分配的原则和要求</a:t>
            </a:r>
          </a:p>
        </p:txBody>
      </p:sp>
    </p:spTree>
    <p:extLst>
      <p:ext uri="{BB962C8B-B14F-4D97-AF65-F5344CB8AC3E}">
        <p14:creationId xmlns:p14="http://schemas.microsoft.com/office/powerpoint/2010/main" val="1654587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C4F98-BF3E-4104-A8E3-0FE55E829F59}"/>
              </a:ext>
            </a:extLst>
          </p:cNvPr>
          <p:cNvSpPr>
            <a:spLocks noGrp="1"/>
          </p:cNvSpPr>
          <p:nvPr>
            <p:ph type="title"/>
          </p:nvPr>
        </p:nvSpPr>
        <p:spPr>
          <a:xfrm>
            <a:off x="743397" y="232840"/>
            <a:ext cx="9692640" cy="739215"/>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第四节 “换头术”引发的伦理争议</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262F796B-33C4-4E42-989B-20F0C5E2AA44}"/>
              </a:ext>
            </a:extLst>
          </p:cNvPr>
          <p:cNvSpPr>
            <a:spLocks noGrp="1"/>
          </p:cNvSpPr>
          <p:nvPr>
            <p:ph idx="1"/>
          </p:nvPr>
        </p:nvSpPr>
        <p:spPr>
          <a:xfrm>
            <a:off x="743397" y="1432874"/>
            <a:ext cx="10455646" cy="4747264"/>
          </a:xfrm>
        </p:spPr>
        <p:txBody>
          <a:bodyPr>
            <a:normAutofit lnSpcReduction="10000"/>
          </a:bodyPr>
          <a:lstStyle/>
          <a:p>
            <a:pPr algn="just">
              <a:lnSpc>
                <a:spcPct val="110000"/>
              </a:lnSpc>
              <a:spcBef>
                <a:spcPts val="600"/>
              </a:spcBef>
              <a:spcAft>
                <a:spcPts val="600"/>
              </a:spcAft>
            </a:pPr>
            <a:r>
              <a:rPr lang="zh-CN" altLang="en-US" sz="2800" dirty="0">
                <a:latin typeface="楷体" panose="02010609060101010101" pitchFamily="49" charset="-122"/>
                <a:ea typeface="楷体" panose="02010609060101010101" pitchFamily="49" charset="-122"/>
              </a:rPr>
              <a:t>什么是换头术？</a:t>
            </a: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r>
              <a:rPr lang="zh-CN" altLang="en-US" sz="2800" dirty="0">
                <a:latin typeface="楷体" panose="02010609060101010101" pitchFamily="49" charset="-122"/>
                <a:ea typeface="楷体" panose="02010609060101010101" pitchFamily="49" charset="-122"/>
              </a:rPr>
              <a:t>换头术（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Head Transplant</a:t>
            </a:r>
            <a:r>
              <a:rPr lang="zh-CN" altLang="en-US" sz="2800" dirty="0">
                <a:latin typeface="楷体" panose="02010609060101010101" pitchFamily="49" charset="-122"/>
                <a:ea typeface="楷体" panose="02010609060101010101" pitchFamily="49" charset="-122"/>
              </a:rPr>
              <a:t>）即全躯干移植术。</a:t>
            </a: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10000"/>
              </a:lnSpc>
              <a:spcBef>
                <a:spcPts val="600"/>
              </a:spcBef>
              <a:spcAft>
                <a:spcPts val="600"/>
              </a:spcAft>
            </a:pPr>
            <a:r>
              <a:rPr lang="zh-CN" altLang="en-US" sz="2800" dirty="0">
                <a:latin typeface="楷体" panose="02010609060101010101" pitchFamily="49" charset="-122"/>
                <a:ea typeface="楷体" panose="02010609060101010101" pitchFamily="49" charset="-122"/>
              </a:rPr>
              <a:t>伦理问题：①安全性问题；②身份困扰问题；③公平性问题；</a:t>
            </a:r>
          </a:p>
        </p:txBody>
      </p:sp>
      <p:pic>
        <p:nvPicPr>
          <p:cNvPr id="8" name="图片 7">
            <a:extLst>
              <a:ext uri="{FF2B5EF4-FFF2-40B4-BE49-F238E27FC236}">
                <a16:creationId xmlns:a16="http://schemas.microsoft.com/office/drawing/2014/main" id="{462FD7F3-BF3C-498B-AB26-8A0A34078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248" y="2663508"/>
            <a:ext cx="4416517" cy="2494176"/>
          </a:xfrm>
          <a:prstGeom prst="rect">
            <a:avLst/>
          </a:prstGeom>
        </p:spPr>
      </p:pic>
      <p:sp>
        <p:nvSpPr>
          <p:cNvPr id="9" name="动作按钮: 视频 8">
            <a:hlinkClick r:id="" action="ppaction://noaction" highlightClick="1"/>
            <a:extLst>
              <a:ext uri="{FF2B5EF4-FFF2-40B4-BE49-F238E27FC236}">
                <a16:creationId xmlns:a16="http://schemas.microsoft.com/office/drawing/2014/main" id="{2DBE14D3-3472-47CD-9421-917909006741}"/>
              </a:ext>
            </a:extLst>
          </p:cNvPr>
          <p:cNvSpPr/>
          <p:nvPr/>
        </p:nvSpPr>
        <p:spPr>
          <a:xfrm>
            <a:off x="5828167" y="3764131"/>
            <a:ext cx="535665" cy="213472"/>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79C8238-C9F0-4129-84B5-5B06793D2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1" y="2663508"/>
            <a:ext cx="4905080" cy="2452540"/>
          </a:xfrm>
          <a:prstGeom prst="rect">
            <a:avLst/>
          </a:prstGeom>
        </p:spPr>
      </p:pic>
    </p:spTree>
    <p:extLst>
      <p:ext uri="{BB962C8B-B14F-4D97-AF65-F5344CB8AC3E}">
        <p14:creationId xmlns:p14="http://schemas.microsoft.com/office/powerpoint/2010/main" val="219806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1000"/>
                                        <p:tgtEl>
                                          <p:spTgt spid="3">
                                            <p:txEl>
                                              <p:pRg st="7" end="7"/>
                                            </p:txEl>
                                          </p:spTgt>
                                        </p:tgtEl>
                                      </p:cBhvr>
                                    </p:animEffect>
                                    <p:anim calcmode="lin" valueType="num">
                                      <p:cBhvr>
                                        <p:cTn id="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C596DB-909A-4187-855C-7B5EE28C30A4}"/>
              </a:ext>
            </a:extLst>
          </p:cNvPr>
          <p:cNvSpPr>
            <a:spLocks noGrp="1"/>
          </p:cNvSpPr>
          <p:nvPr>
            <p:ph idx="1"/>
          </p:nvPr>
        </p:nvSpPr>
        <p:spPr>
          <a:xfrm>
            <a:off x="1045278" y="1145220"/>
            <a:ext cx="8829710" cy="4946141"/>
          </a:xfrm>
        </p:spPr>
        <p:txBody>
          <a:bodyPr>
            <a:normAutofit/>
          </a:bodyPr>
          <a:lstStyle/>
          <a:p>
            <a:pPr>
              <a:lnSpc>
                <a:spcPct val="100000"/>
              </a:lnSpc>
              <a:spcBef>
                <a:spcPts val="1800"/>
              </a:spcBef>
              <a:spcAft>
                <a:spcPts val="1800"/>
              </a:spcAft>
            </a:pPr>
            <a:r>
              <a:rPr lang="zh-CN" altLang="en-US" sz="2800" dirty="0">
                <a:latin typeface="楷体" panose="02010609060101010101" pitchFamily="49" charset="-122"/>
                <a:ea typeface="楷体" panose="02010609060101010101" pitchFamily="49" charset="-122"/>
              </a:rPr>
              <a:t>器官移植技术的发展</a:t>
            </a:r>
            <a:endParaRPr lang="en-US" altLang="zh-CN" sz="2800" dirty="0">
              <a:latin typeface="楷体" panose="02010609060101010101" pitchFamily="49" charset="-122"/>
              <a:ea typeface="楷体" panose="02010609060101010101" pitchFamily="49" charset="-122"/>
            </a:endParaRPr>
          </a:p>
          <a:p>
            <a:pPr>
              <a:lnSpc>
                <a:spcPct val="100000"/>
              </a:lnSpc>
              <a:spcBef>
                <a:spcPts val="1800"/>
              </a:spcBef>
              <a:spcAft>
                <a:spcPts val="1800"/>
              </a:spcAft>
            </a:pPr>
            <a:r>
              <a:rPr lang="zh-CN" altLang="en-US" sz="2800" dirty="0">
                <a:latin typeface="楷体" panose="02010609060101010101" pitchFamily="49" charset="-122"/>
                <a:ea typeface="楷体" panose="02010609060101010101" pitchFamily="49" charset="-122"/>
              </a:rPr>
              <a:t>各国器官捐赠现状</a:t>
            </a:r>
            <a:endParaRPr lang="en-US" altLang="zh-CN" sz="2800" dirty="0">
              <a:latin typeface="楷体" panose="02010609060101010101" pitchFamily="49" charset="-122"/>
              <a:ea typeface="楷体" panose="02010609060101010101" pitchFamily="49" charset="-122"/>
            </a:endParaRPr>
          </a:p>
          <a:p>
            <a:pPr>
              <a:lnSpc>
                <a:spcPct val="100000"/>
              </a:lnSpc>
              <a:spcBef>
                <a:spcPts val="1800"/>
              </a:spcBef>
              <a:spcAft>
                <a:spcPts val="1800"/>
              </a:spcAft>
            </a:pPr>
            <a:r>
              <a:rPr lang="zh-CN" altLang="en-US" sz="2800" dirty="0">
                <a:latin typeface="楷体" panose="02010609060101010101" pitchFamily="49" charset="-122"/>
                <a:ea typeface="楷体" panose="02010609060101010101" pitchFamily="49" charset="-122"/>
              </a:rPr>
              <a:t>器官移植中存在的伦理问题</a:t>
            </a:r>
            <a:endParaRPr lang="en-US" altLang="zh-CN" sz="2800" dirty="0">
              <a:latin typeface="楷体" panose="02010609060101010101" pitchFamily="49" charset="-122"/>
              <a:ea typeface="楷体" panose="02010609060101010101" pitchFamily="49" charset="-122"/>
            </a:endParaRPr>
          </a:p>
          <a:p>
            <a:pPr>
              <a:lnSpc>
                <a:spcPct val="100000"/>
              </a:lnSpc>
              <a:spcBef>
                <a:spcPts val="1800"/>
              </a:spcBef>
              <a:spcAft>
                <a:spcPts val="1800"/>
              </a:spcAft>
            </a:pPr>
            <a:r>
              <a:rPr lang="zh-CN" altLang="en-US" sz="2800" dirty="0">
                <a:latin typeface="楷体" panose="02010609060101010101" pitchFamily="49" charset="-122"/>
                <a:ea typeface="楷体" panose="02010609060101010101" pitchFamily="49" charset="-122"/>
              </a:rPr>
              <a:t>“换头术”引发的伦理争议</a:t>
            </a:r>
            <a:endParaRPr lang="en-US" altLang="zh-CN" sz="2800" dirty="0">
              <a:latin typeface="楷体" panose="02010609060101010101" pitchFamily="49" charset="-122"/>
              <a:ea typeface="楷体" panose="02010609060101010101" pitchFamily="49" charset="-122"/>
            </a:endParaRPr>
          </a:p>
          <a:p>
            <a:pPr>
              <a:lnSpc>
                <a:spcPct val="100000"/>
              </a:lnSpc>
              <a:spcBef>
                <a:spcPts val="1800"/>
              </a:spcBef>
              <a:spcAft>
                <a:spcPts val="1800"/>
              </a:spcAft>
            </a:pPr>
            <a:r>
              <a:rPr lang="zh-CN" altLang="en-US" sz="2800" dirty="0">
                <a:latin typeface="楷体" panose="02010609060101010101" pitchFamily="49" charset="-122"/>
                <a:ea typeface="楷体" panose="02010609060101010101" pitchFamily="49" charset="-122"/>
              </a:rPr>
              <a:t>器官移植技术的未来</a:t>
            </a:r>
          </a:p>
        </p:txBody>
      </p:sp>
    </p:spTree>
    <p:extLst>
      <p:ext uri="{BB962C8B-B14F-4D97-AF65-F5344CB8AC3E}">
        <p14:creationId xmlns:p14="http://schemas.microsoft.com/office/powerpoint/2010/main" val="4207929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C4F98-BF3E-4104-A8E3-0FE55E829F59}"/>
              </a:ext>
            </a:extLst>
          </p:cNvPr>
          <p:cNvSpPr>
            <a:spLocks noGrp="1"/>
          </p:cNvSpPr>
          <p:nvPr>
            <p:ph type="title"/>
          </p:nvPr>
        </p:nvSpPr>
        <p:spPr>
          <a:xfrm>
            <a:off x="743397" y="232840"/>
            <a:ext cx="9692640" cy="739215"/>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第五节 器官移植技术的未来</a:t>
            </a:r>
          </a:p>
        </p:txBody>
      </p:sp>
      <p:sp>
        <p:nvSpPr>
          <p:cNvPr id="3" name="内容占位符 2">
            <a:extLst>
              <a:ext uri="{FF2B5EF4-FFF2-40B4-BE49-F238E27FC236}">
                <a16:creationId xmlns:a16="http://schemas.microsoft.com/office/drawing/2014/main" id="{262F796B-33C4-4E42-989B-20F0C5E2AA44}"/>
              </a:ext>
            </a:extLst>
          </p:cNvPr>
          <p:cNvSpPr>
            <a:spLocks noGrp="1"/>
          </p:cNvSpPr>
          <p:nvPr>
            <p:ph idx="1"/>
          </p:nvPr>
        </p:nvSpPr>
        <p:spPr>
          <a:xfrm>
            <a:off x="743397" y="1432874"/>
            <a:ext cx="10455646" cy="4747264"/>
          </a:xfrm>
        </p:spPr>
        <p:txBody>
          <a:bodyPr>
            <a:normAutofit/>
          </a:bodyPr>
          <a:lstStyle/>
          <a:p>
            <a:r>
              <a:rPr lang="zh-CN" altLang="en-US" sz="2800" dirty="0">
                <a:latin typeface="楷体" panose="02010609060101010101" pitchFamily="49" charset="-122"/>
                <a:ea typeface="楷体" panose="02010609060101010101" pitchFamily="49" charset="-122"/>
              </a:rPr>
              <a:t>异种器官移植</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0D56F3AB-74D7-4C09-8C3A-6536D795C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862" y="2861552"/>
            <a:ext cx="2642825" cy="1754836"/>
          </a:xfrm>
          <a:prstGeom prst="rect">
            <a:avLst/>
          </a:prstGeom>
        </p:spPr>
      </p:pic>
      <p:pic>
        <p:nvPicPr>
          <p:cNvPr id="11" name="图片 10">
            <a:extLst>
              <a:ext uri="{FF2B5EF4-FFF2-40B4-BE49-F238E27FC236}">
                <a16:creationId xmlns:a16="http://schemas.microsoft.com/office/drawing/2014/main" id="{7854083E-B0DA-4593-8A16-4C4BA2A69C4E}"/>
              </a:ext>
            </a:extLst>
          </p:cNvPr>
          <p:cNvPicPr>
            <a:picLocks noChangeAspect="1"/>
          </p:cNvPicPr>
          <p:nvPr/>
        </p:nvPicPr>
        <p:blipFill>
          <a:blip r:embed="rId3"/>
          <a:stretch>
            <a:fillRect/>
          </a:stretch>
        </p:blipFill>
        <p:spPr>
          <a:xfrm>
            <a:off x="4110363" y="1168674"/>
            <a:ext cx="5850384" cy="5275663"/>
          </a:xfrm>
          <a:prstGeom prst="rect">
            <a:avLst/>
          </a:prstGeom>
        </p:spPr>
      </p:pic>
    </p:spTree>
    <p:extLst>
      <p:ext uri="{BB962C8B-B14F-4D97-AF65-F5344CB8AC3E}">
        <p14:creationId xmlns:p14="http://schemas.microsoft.com/office/powerpoint/2010/main" val="3005033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17782D-2CDC-4340-A234-CD9FDE0D363D}"/>
              </a:ext>
            </a:extLst>
          </p:cNvPr>
          <p:cNvSpPr>
            <a:spLocks noGrp="1"/>
          </p:cNvSpPr>
          <p:nvPr>
            <p:ph idx="1"/>
          </p:nvPr>
        </p:nvSpPr>
        <p:spPr>
          <a:xfrm>
            <a:off x="716437" y="683010"/>
            <a:ext cx="10397765" cy="5491980"/>
          </a:xfrm>
        </p:spPr>
        <p:txBody>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总结</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器官移植技术的发展（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1954-1989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器官捐献流程；</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各国器官移植</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捐献现状（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2017</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我国特点：总量高，人均排名低；</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器官捐献中的伦理问题：来源于死囚、器官买卖、</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opt-out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制度；</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器官分配中的伦理问题：哪些因素应该（不应该）被考虑；</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换头术中的伦理问题；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异种器官移植</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944131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75002"/>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23D96-B630-4573-AADB-44D027AB65CA}"/>
              </a:ext>
            </a:extLst>
          </p:cNvPr>
          <p:cNvSpPr>
            <a:spLocks noGrp="1"/>
          </p:cNvSpPr>
          <p:nvPr>
            <p:ph type="title"/>
          </p:nvPr>
        </p:nvSpPr>
        <p:spPr>
          <a:xfrm>
            <a:off x="682388" y="507116"/>
            <a:ext cx="9692640" cy="774309"/>
          </a:xfrm>
        </p:spPr>
        <p:txBody>
          <a:bodyPr>
            <a:normAutofit/>
          </a:bodyPr>
          <a:lstStyle/>
          <a:p>
            <a:r>
              <a:rPr lang="zh-CN" altLang="en-US" sz="2800" dirty="0">
                <a:latin typeface="楷体" panose="02010609060101010101" pitchFamily="49" charset="-122"/>
                <a:ea typeface="楷体" panose="02010609060101010101" pitchFamily="49" charset="-122"/>
              </a:rPr>
              <a:t>第一节 器官移植技术的发展</a:t>
            </a:r>
          </a:p>
        </p:txBody>
      </p:sp>
      <p:sp>
        <p:nvSpPr>
          <p:cNvPr id="3" name="内容占位符 2">
            <a:extLst>
              <a:ext uri="{FF2B5EF4-FFF2-40B4-BE49-F238E27FC236}">
                <a16:creationId xmlns:a16="http://schemas.microsoft.com/office/drawing/2014/main" id="{05A8F84B-357D-478A-9756-4295681AD31F}"/>
              </a:ext>
            </a:extLst>
          </p:cNvPr>
          <p:cNvSpPr>
            <a:spLocks noGrp="1"/>
          </p:cNvSpPr>
          <p:nvPr>
            <p:ph idx="1"/>
          </p:nvPr>
        </p:nvSpPr>
        <p:spPr>
          <a:xfrm>
            <a:off x="682388" y="1645219"/>
            <a:ext cx="9946380" cy="4623026"/>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定义：器官移植技术（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Organ transplant</a:t>
            </a:r>
            <a:r>
              <a:rPr lang="zh-CN" altLang="en-US" sz="2800" dirty="0">
                <a:latin typeface="楷体" panose="02010609060101010101" pitchFamily="49" charset="-122"/>
                <a:ea typeface="楷体" panose="02010609060101010101" pitchFamily="49" charset="-122"/>
              </a:rPr>
              <a:t>）是将一个器官整体或局部从一个个体用手术方式转移到另一个个体的过程。其目的是用来自供体的好的器官替代损坏的或功能丧失的器官。提供器官的一方为器官移植的供体，可以是在世的人，也可以是刚刚去世的人。接受器官的一方为器官移植的受者。</a:t>
            </a:r>
            <a:endParaRPr lang="en-US" altLang="zh-CN" sz="2800" dirty="0">
              <a:latin typeface="楷体" panose="02010609060101010101" pitchFamily="49" charset="-122"/>
              <a:ea typeface="楷体" panose="02010609060101010101" pitchFamily="49" charset="-122"/>
            </a:endParaRPr>
          </a:p>
        </p:txBody>
      </p:sp>
      <p:sp>
        <p:nvSpPr>
          <p:cNvPr id="6" name="动作按钮: 影片 5">
            <a:hlinkClick r:id="" action="ppaction://noaction" highlightClick="1"/>
          </p:cNvPr>
          <p:cNvSpPr/>
          <p:nvPr/>
        </p:nvSpPr>
        <p:spPr>
          <a:xfrm>
            <a:off x="9783410" y="3554596"/>
            <a:ext cx="591618" cy="19653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D480DAC-D552-126A-7427-4C11B88C6ED2}"/>
              </a:ext>
            </a:extLst>
          </p:cNvPr>
          <p:cNvPicPr>
            <a:picLocks noChangeAspect="1"/>
          </p:cNvPicPr>
          <p:nvPr/>
        </p:nvPicPr>
        <p:blipFill>
          <a:blip r:embed="rId3"/>
          <a:stretch>
            <a:fillRect/>
          </a:stretch>
        </p:blipFill>
        <p:spPr>
          <a:xfrm>
            <a:off x="5619243" y="4212577"/>
            <a:ext cx="4276614" cy="2138307"/>
          </a:xfrm>
          <a:prstGeom prst="rect">
            <a:avLst/>
          </a:prstGeom>
        </p:spPr>
      </p:pic>
      <p:pic>
        <p:nvPicPr>
          <p:cNvPr id="8" name="图片 7">
            <a:extLst>
              <a:ext uri="{FF2B5EF4-FFF2-40B4-BE49-F238E27FC236}">
                <a16:creationId xmlns:a16="http://schemas.microsoft.com/office/drawing/2014/main" id="{CBE94258-1FDB-E3A1-3408-2BDDCBE7B16D}"/>
              </a:ext>
            </a:extLst>
          </p:cNvPr>
          <p:cNvPicPr>
            <a:picLocks noChangeAspect="1"/>
          </p:cNvPicPr>
          <p:nvPr/>
        </p:nvPicPr>
        <p:blipFill>
          <a:blip r:embed="rId4"/>
          <a:stretch>
            <a:fillRect/>
          </a:stretch>
        </p:blipFill>
        <p:spPr>
          <a:xfrm>
            <a:off x="1012509" y="4212577"/>
            <a:ext cx="4276613" cy="2138307"/>
          </a:xfrm>
          <a:prstGeom prst="rect">
            <a:avLst/>
          </a:prstGeom>
        </p:spPr>
      </p:pic>
    </p:spTree>
    <p:extLst>
      <p:ext uri="{BB962C8B-B14F-4D97-AF65-F5344CB8AC3E}">
        <p14:creationId xmlns:p14="http://schemas.microsoft.com/office/powerpoint/2010/main" val="179611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4C7F9663-4902-274E-51EE-8DAE8158F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74" y="409810"/>
            <a:ext cx="2264164" cy="2253452"/>
          </a:xfrm>
          <a:prstGeom prst="rect">
            <a:avLst/>
          </a:prstGeom>
          <a:ln>
            <a:noFill/>
          </a:ln>
          <a:effectLst>
            <a:softEdge rad="112500"/>
          </a:effectLst>
        </p:spPr>
      </p:pic>
      <p:cxnSp>
        <p:nvCxnSpPr>
          <p:cNvPr id="9" name="Straight Connector 23">
            <a:extLst>
              <a:ext uri="{FF2B5EF4-FFF2-40B4-BE49-F238E27FC236}">
                <a16:creationId xmlns:a16="http://schemas.microsoft.com/office/drawing/2014/main" id="{F94E40F7-F12B-5932-63BC-C55864CE9307}"/>
              </a:ext>
            </a:extLst>
          </p:cNvPr>
          <p:cNvCxnSpPr>
            <a:cxnSpLocks/>
          </p:cNvCxnSpPr>
          <p:nvPr/>
        </p:nvCxnSpPr>
        <p:spPr>
          <a:xfrm flipV="1">
            <a:off x="5701796" y="409810"/>
            <a:ext cx="35873" cy="6289754"/>
          </a:xfrm>
          <a:prstGeom prst="line">
            <a:avLst/>
          </a:prstGeom>
          <a:noFill/>
          <a:ln w="38100" cap="flat" cmpd="sng" algn="ctr">
            <a:solidFill>
              <a:sysClr val="window" lastClr="FFFFFF">
                <a:lumMod val="75000"/>
              </a:sysClr>
            </a:solidFill>
            <a:prstDash val="sysDot"/>
            <a:miter lim="800000"/>
            <a:headEnd type="none" w="med" len="med"/>
            <a:tailEnd type="oval" w="med" len="med"/>
          </a:ln>
          <a:effectLst/>
        </p:spPr>
      </p:cxnSp>
      <p:grpSp>
        <p:nvGrpSpPr>
          <p:cNvPr id="10" name="Group 12">
            <a:extLst>
              <a:ext uri="{FF2B5EF4-FFF2-40B4-BE49-F238E27FC236}">
                <a16:creationId xmlns:a16="http://schemas.microsoft.com/office/drawing/2014/main" id="{62436568-CA90-5BBE-EB9B-FA329147F11F}"/>
              </a:ext>
            </a:extLst>
          </p:cNvPr>
          <p:cNvGrpSpPr/>
          <p:nvPr/>
        </p:nvGrpSpPr>
        <p:grpSpPr>
          <a:xfrm>
            <a:off x="2497706" y="409810"/>
            <a:ext cx="3174470" cy="694273"/>
            <a:chOff x="3132808" y="1555749"/>
            <a:chExt cx="3137818" cy="1998663"/>
          </a:xfrm>
        </p:grpSpPr>
        <p:sp>
          <p:nvSpPr>
            <p:cNvPr id="11" name="Freeform 6">
              <a:extLst>
                <a:ext uri="{FF2B5EF4-FFF2-40B4-BE49-F238E27FC236}">
                  <a16:creationId xmlns:a16="http://schemas.microsoft.com/office/drawing/2014/main" id="{6CF24D4C-688E-A35F-4FC8-DA612A33831C}"/>
                </a:ext>
              </a:extLst>
            </p:cNvPr>
            <p:cNvSpPr>
              <a:spLocks/>
            </p:cNvSpPr>
            <p:nvPr/>
          </p:nvSpPr>
          <p:spPr bwMode="auto">
            <a:xfrm>
              <a:off x="3152470" y="1555749"/>
              <a:ext cx="2895599"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 name="Freeform 7">
              <a:extLst>
                <a:ext uri="{FF2B5EF4-FFF2-40B4-BE49-F238E27FC236}">
                  <a16:creationId xmlns:a16="http://schemas.microsoft.com/office/drawing/2014/main" id="{92330C88-0894-6FD9-B605-D2A8EB1A00E9}"/>
                </a:ext>
              </a:extLst>
            </p:cNvPr>
            <p:cNvSpPr>
              <a:spLocks/>
            </p:cNvSpPr>
            <p:nvPr/>
          </p:nvSpPr>
          <p:spPr bwMode="auto">
            <a:xfrm>
              <a:off x="6042026" y="2535237"/>
              <a:ext cx="228600" cy="298450"/>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 name="Freeform 9">
              <a:extLst>
                <a:ext uri="{FF2B5EF4-FFF2-40B4-BE49-F238E27FC236}">
                  <a16:creationId xmlns:a16="http://schemas.microsoft.com/office/drawing/2014/main" id="{6350D734-2B10-63FE-FBC0-F63DB382304D}"/>
                </a:ext>
              </a:extLst>
            </p:cNvPr>
            <p:cNvSpPr>
              <a:spLocks/>
            </p:cNvSpPr>
            <p:nvPr/>
          </p:nvSpPr>
          <p:spPr bwMode="auto">
            <a:xfrm>
              <a:off x="3132808"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FFC000">
                <a:lumMod val="60000"/>
                <a:lumOff val="40000"/>
              </a:srgbClr>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1954</a:t>
              </a:r>
            </a:p>
          </p:txBody>
        </p:sp>
      </p:grpSp>
      <p:grpSp>
        <p:nvGrpSpPr>
          <p:cNvPr id="14" name="Group 26">
            <a:extLst>
              <a:ext uri="{FF2B5EF4-FFF2-40B4-BE49-F238E27FC236}">
                <a16:creationId xmlns:a16="http://schemas.microsoft.com/office/drawing/2014/main" id="{B7165B37-0BD5-293A-CF25-4E0C4251B3C7}"/>
              </a:ext>
            </a:extLst>
          </p:cNvPr>
          <p:cNvGrpSpPr/>
          <p:nvPr/>
        </p:nvGrpSpPr>
        <p:grpSpPr>
          <a:xfrm>
            <a:off x="5602635" y="694021"/>
            <a:ext cx="290285" cy="290285"/>
            <a:chOff x="6125028" y="1695871"/>
            <a:chExt cx="290285" cy="290285"/>
          </a:xfrm>
          <a:solidFill>
            <a:srgbClr val="FFC000">
              <a:lumMod val="60000"/>
              <a:lumOff val="40000"/>
            </a:srgbClr>
          </a:solidFill>
        </p:grpSpPr>
        <p:sp>
          <p:nvSpPr>
            <p:cNvPr id="15" name="Oval 24">
              <a:extLst>
                <a:ext uri="{FF2B5EF4-FFF2-40B4-BE49-F238E27FC236}">
                  <a16:creationId xmlns:a16="http://schemas.microsoft.com/office/drawing/2014/main" id="{FC2BD24E-CA5F-8037-296A-BD3754B77778}"/>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25">
              <a:extLst>
                <a:ext uri="{FF2B5EF4-FFF2-40B4-BE49-F238E27FC236}">
                  <a16:creationId xmlns:a16="http://schemas.microsoft.com/office/drawing/2014/main" id="{9E9771EF-6137-1FA9-E5E5-3E2103EF7EB4}"/>
                </a:ext>
              </a:extLst>
            </p:cNvPr>
            <p:cNvSpPr/>
            <p:nvPr/>
          </p:nvSpPr>
          <p:spPr>
            <a:xfrm>
              <a:off x="620159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30">
            <a:extLst>
              <a:ext uri="{FF2B5EF4-FFF2-40B4-BE49-F238E27FC236}">
                <a16:creationId xmlns:a16="http://schemas.microsoft.com/office/drawing/2014/main" id="{29F21062-7329-4F42-4C37-68FED9EFACA1}"/>
              </a:ext>
            </a:extLst>
          </p:cNvPr>
          <p:cNvGrpSpPr/>
          <p:nvPr/>
        </p:nvGrpSpPr>
        <p:grpSpPr>
          <a:xfrm>
            <a:off x="5560246" y="5351026"/>
            <a:ext cx="290285" cy="290285"/>
            <a:chOff x="6125028" y="1695871"/>
            <a:chExt cx="290285" cy="290285"/>
          </a:xfrm>
        </p:grpSpPr>
        <p:sp>
          <p:nvSpPr>
            <p:cNvPr id="18" name="Oval 31">
              <a:extLst>
                <a:ext uri="{FF2B5EF4-FFF2-40B4-BE49-F238E27FC236}">
                  <a16:creationId xmlns:a16="http://schemas.microsoft.com/office/drawing/2014/main" id="{B15213C0-51B3-94F1-479B-A760DCA475EF}"/>
                </a:ext>
              </a:extLst>
            </p:cNvPr>
            <p:cNvSpPr/>
            <p:nvPr/>
          </p:nvSpPr>
          <p:spPr>
            <a:xfrm>
              <a:off x="6125028" y="1695871"/>
              <a:ext cx="290285" cy="290285"/>
            </a:xfrm>
            <a:prstGeom prst="ellipse">
              <a:avLst/>
            </a:prstGeom>
            <a:solidFill>
              <a:srgbClr val="ED7D3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32">
              <a:extLst>
                <a:ext uri="{FF2B5EF4-FFF2-40B4-BE49-F238E27FC236}">
                  <a16:creationId xmlns:a16="http://schemas.microsoft.com/office/drawing/2014/main" id="{9755F6EB-DCD8-6256-61B9-F2D4F3408E65}"/>
                </a:ext>
              </a:extLst>
            </p:cNvPr>
            <p:cNvSpPr/>
            <p:nvPr/>
          </p:nvSpPr>
          <p:spPr>
            <a:xfrm>
              <a:off x="6201592" y="1772435"/>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Inhaltsplatzhalter 4">
            <a:extLst>
              <a:ext uri="{FF2B5EF4-FFF2-40B4-BE49-F238E27FC236}">
                <a16:creationId xmlns:a16="http://schemas.microsoft.com/office/drawing/2014/main" id="{40B7F5F9-B3F6-55F5-92DF-B491A61A9B89}"/>
              </a:ext>
            </a:extLst>
          </p:cNvPr>
          <p:cNvSpPr txBox="1">
            <a:spLocks/>
          </p:cNvSpPr>
          <p:nvPr/>
        </p:nvSpPr>
        <p:spPr>
          <a:xfrm>
            <a:off x="225484" y="2647160"/>
            <a:ext cx="2247782"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0"/>
              </a:spcAft>
              <a:buFont typeface="Wingdings" panose="05000000000000000000" pitchFamily="2" charset="2"/>
              <a:buNone/>
            </a:pP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Joseph Edward Murray </a:t>
            </a:r>
          </a:p>
          <a:p>
            <a:pPr marL="0" indent="0" algn="ctr">
              <a:lnSpc>
                <a:spcPct val="100000"/>
              </a:lnSpc>
              <a:spcAft>
                <a:spcPts val="0"/>
              </a:spcAft>
              <a:buFont typeface="Wingdings" panose="05000000000000000000" pitchFamily="2" charset="2"/>
              <a:buNone/>
            </a:pP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(April 1, 1919 – November 26, 2012</a:t>
            </a:r>
            <a:r>
              <a:rPr lang="en-US" altLang="zh-CN" sz="14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a:t>
            </a:r>
          </a:p>
          <a:p>
            <a:pPr marL="0" indent="0">
              <a:lnSpc>
                <a:spcPct val="100000"/>
              </a:lnSpc>
              <a:spcAft>
                <a:spcPts val="0"/>
              </a:spcAft>
              <a:buNone/>
            </a:pPr>
            <a:r>
              <a:rPr lang="en-US" altLang="zh-CN" sz="14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1990</a:t>
            </a:r>
            <a:r>
              <a:rPr lang="zh-CN" altLang="en-US" sz="14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年，生理学医学诺贝尔奖获得者</a:t>
            </a:r>
          </a:p>
        </p:txBody>
      </p:sp>
      <p:grpSp>
        <p:nvGrpSpPr>
          <p:cNvPr id="21" name="Group 12">
            <a:extLst>
              <a:ext uri="{FF2B5EF4-FFF2-40B4-BE49-F238E27FC236}">
                <a16:creationId xmlns:a16="http://schemas.microsoft.com/office/drawing/2014/main" id="{6EA002E2-9563-40CB-1801-B900DA00DF79}"/>
              </a:ext>
            </a:extLst>
          </p:cNvPr>
          <p:cNvGrpSpPr/>
          <p:nvPr/>
        </p:nvGrpSpPr>
        <p:grpSpPr>
          <a:xfrm>
            <a:off x="5880886" y="1130145"/>
            <a:ext cx="3402393" cy="694273"/>
            <a:chOff x="2866513" y="1555749"/>
            <a:chExt cx="3118394" cy="1998663"/>
          </a:xfrm>
        </p:grpSpPr>
        <p:sp>
          <p:nvSpPr>
            <p:cNvPr id="22" name="Freeform 6">
              <a:extLst>
                <a:ext uri="{FF2B5EF4-FFF2-40B4-BE49-F238E27FC236}">
                  <a16:creationId xmlns:a16="http://schemas.microsoft.com/office/drawing/2014/main" id="{9EEA9CCE-8CE1-71C3-5A0A-76BA4F3B1F1A}"/>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 name="Freeform 7">
              <a:extLst>
                <a:ext uri="{FF2B5EF4-FFF2-40B4-BE49-F238E27FC236}">
                  <a16:creationId xmlns:a16="http://schemas.microsoft.com/office/drawing/2014/main" id="{F15F14C2-8D53-B998-1C5F-FB9D14A2BE97}"/>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 name="Freeform 9">
              <a:extLst>
                <a:ext uri="{FF2B5EF4-FFF2-40B4-BE49-F238E27FC236}">
                  <a16:creationId xmlns:a16="http://schemas.microsoft.com/office/drawing/2014/main" id="{8F194700-B068-9B81-A23F-928F1C5F1E3A}"/>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FFC000">
                <a:lumMod val="60000"/>
                <a:lumOff val="40000"/>
              </a:srgbClr>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1956</a:t>
              </a:r>
            </a:p>
          </p:txBody>
        </p:sp>
      </p:grpSp>
      <p:grpSp>
        <p:nvGrpSpPr>
          <p:cNvPr id="25" name="Group 26">
            <a:extLst>
              <a:ext uri="{FF2B5EF4-FFF2-40B4-BE49-F238E27FC236}">
                <a16:creationId xmlns:a16="http://schemas.microsoft.com/office/drawing/2014/main" id="{51EB6280-173C-8286-7588-4A571DADE9D8}"/>
              </a:ext>
            </a:extLst>
          </p:cNvPr>
          <p:cNvGrpSpPr/>
          <p:nvPr/>
        </p:nvGrpSpPr>
        <p:grpSpPr>
          <a:xfrm>
            <a:off x="5598644" y="1359550"/>
            <a:ext cx="290285" cy="290285"/>
            <a:chOff x="6125028" y="1695871"/>
            <a:chExt cx="290285" cy="290285"/>
          </a:xfrm>
          <a:solidFill>
            <a:srgbClr val="FFC000">
              <a:lumMod val="60000"/>
              <a:lumOff val="40000"/>
            </a:srgbClr>
          </a:solidFill>
        </p:grpSpPr>
        <p:sp>
          <p:nvSpPr>
            <p:cNvPr id="26" name="Oval 24">
              <a:extLst>
                <a:ext uri="{FF2B5EF4-FFF2-40B4-BE49-F238E27FC236}">
                  <a16:creationId xmlns:a16="http://schemas.microsoft.com/office/drawing/2014/main" id="{899ADB21-3C7D-5894-5470-A26C10EF3B80}"/>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5">
              <a:extLst>
                <a:ext uri="{FF2B5EF4-FFF2-40B4-BE49-F238E27FC236}">
                  <a16:creationId xmlns:a16="http://schemas.microsoft.com/office/drawing/2014/main" id="{9F77F370-362A-211F-8334-E78BECAC1CE0}"/>
                </a:ext>
              </a:extLst>
            </p:cNvPr>
            <p:cNvSpPr/>
            <p:nvPr/>
          </p:nvSpPr>
          <p:spPr>
            <a:xfrm>
              <a:off x="620159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61">
            <a:extLst>
              <a:ext uri="{FF2B5EF4-FFF2-40B4-BE49-F238E27FC236}">
                <a16:creationId xmlns:a16="http://schemas.microsoft.com/office/drawing/2014/main" id="{52486F5C-E9AC-CA85-A165-2429F15AC61C}"/>
              </a:ext>
            </a:extLst>
          </p:cNvPr>
          <p:cNvSpPr txBox="1"/>
          <p:nvPr/>
        </p:nvSpPr>
        <p:spPr>
          <a:xfrm>
            <a:off x="6118728" y="1440843"/>
            <a:ext cx="3164551"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第一例骨髓移植手术获得成功</a:t>
            </a:r>
            <a:endParaRPr lang="en-US" dirty="0">
              <a:solidFill>
                <a:prstClr val="black"/>
              </a:solidFill>
              <a:latin typeface="Calibri" panose="020F0502020204030204"/>
            </a:endParaRPr>
          </a:p>
        </p:txBody>
      </p:sp>
      <p:sp>
        <p:nvSpPr>
          <p:cNvPr id="29" name="TextBox 62">
            <a:extLst>
              <a:ext uri="{FF2B5EF4-FFF2-40B4-BE49-F238E27FC236}">
                <a16:creationId xmlns:a16="http://schemas.microsoft.com/office/drawing/2014/main" id="{CA9B763F-9723-ACF6-C09D-1CCC19260E66}"/>
              </a:ext>
            </a:extLst>
          </p:cNvPr>
          <p:cNvSpPr txBox="1"/>
          <p:nvPr/>
        </p:nvSpPr>
        <p:spPr>
          <a:xfrm>
            <a:off x="2523645" y="700486"/>
            <a:ext cx="2955620"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第一例成功的肾脏移植手术</a:t>
            </a:r>
            <a:endParaRPr lang="en-US" dirty="0">
              <a:solidFill>
                <a:prstClr val="black"/>
              </a:solidFill>
              <a:latin typeface="Calibri" panose="020F0502020204030204"/>
            </a:endParaRPr>
          </a:p>
        </p:txBody>
      </p:sp>
      <p:grpSp>
        <p:nvGrpSpPr>
          <p:cNvPr id="30" name="Group 12">
            <a:extLst>
              <a:ext uri="{FF2B5EF4-FFF2-40B4-BE49-F238E27FC236}">
                <a16:creationId xmlns:a16="http://schemas.microsoft.com/office/drawing/2014/main" id="{942CA2B0-E303-1BB9-3E4E-EE876BBA9B54}"/>
              </a:ext>
            </a:extLst>
          </p:cNvPr>
          <p:cNvGrpSpPr/>
          <p:nvPr/>
        </p:nvGrpSpPr>
        <p:grpSpPr>
          <a:xfrm>
            <a:off x="2420736" y="1797135"/>
            <a:ext cx="3236232" cy="694273"/>
            <a:chOff x="3162301" y="1555749"/>
            <a:chExt cx="3108325" cy="1998663"/>
          </a:xfrm>
        </p:grpSpPr>
        <p:sp>
          <p:nvSpPr>
            <p:cNvPr id="31" name="Freeform 6">
              <a:extLst>
                <a:ext uri="{FF2B5EF4-FFF2-40B4-BE49-F238E27FC236}">
                  <a16:creationId xmlns:a16="http://schemas.microsoft.com/office/drawing/2014/main" id="{2831EDC7-F048-2EB8-E238-57C4950FFB0B}"/>
                </a:ext>
              </a:extLst>
            </p:cNvPr>
            <p:cNvSpPr>
              <a:spLocks/>
            </p:cNvSpPr>
            <p:nvPr/>
          </p:nvSpPr>
          <p:spPr bwMode="auto">
            <a:xfrm>
              <a:off x="3162301" y="1555749"/>
              <a:ext cx="2895600"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 name="Freeform 7">
              <a:extLst>
                <a:ext uri="{FF2B5EF4-FFF2-40B4-BE49-F238E27FC236}">
                  <a16:creationId xmlns:a16="http://schemas.microsoft.com/office/drawing/2014/main" id="{5496A93B-C841-EF99-CA85-9724BEA9C198}"/>
                </a:ext>
              </a:extLst>
            </p:cNvPr>
            <p:cNvSpPr>
              <a:spLocks/>
            </p:cNvSpPr>
            <p:nvPr/>
          </p:nvSpPr>
          <p:spPr bwMode="auto">
            <a:xfrm>
              <a:off x="6042026" y="2535237"/>
              <a:ext cx="228600" cy="298450"/>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 name="Freeform 8">
              <a:extLst>
                <a:ext uri="{FF2B5EF4-FFF2-40B4-BE49-F238E27FC236}">
                  <a16:creationId xmlns:a16="http://schemas.microsoft.com/office/drawing/2014/main" id="{FC8CE2F7-1157-0721-91B0-90762AA5AF85}"/>
                </a:ext>
              </a:extLst>
            </p:cNvPr>
            <p:cNvSpPr>
              <a:spLocks/>
            </p:cNvSpPr>
            <p:nvPr/>
          </p:nvSpPr>
          <p:spPr bwMode="auto">
            <a:xfrm>
              <a:off x="3180638" y="1555749"/>
              <a:ext cx="2670444" cy="1998663"/>
            </a:xfrm>
            <a:custGeom>
              <a:avLst/>
              <a:gdLst>
                <a:gd name="T0" fmla="*/ 103 w 886"/>
                <a:gd name="T1" fmla="*/ 0 h 610"/>
                <a:gd name="T2" fmla="*/ 41 w 886"/>
                <a:gd name="T3" fmla="*/ 0 h 610"/>
                <a:gd name="T4" fmla="*/ 0 w 886"/>
                <a:gd name="T5" fmla="*/ 42 h 610"/>
                <a:gd name="T6" fmla="*/ 0 w 886"/>
                <a:gd name="T7" fmla="*/ 569 h 610"/>
                <a:gd name="T8" fmla="*/ 41 w 886"/>
                <a:gd name="T9" fmla="*/ 610 h 610"/>
                <a:gd name="T10" fmla="*/ 844 w 886"/>
                <a:gd name="T11" fmla="*/ 610 h 610"/>
                <a:gd name="T12" fmla="*/ 886 w 886"/>
                <a:gd name="T13" fmla="*/ 569 h 610"/>
                <a:gd name="T14" fmla="*/ 886 w 886"/>
                <a:gd name="T15" fmla="*/ 557 h 610"/>
                <a:gd name="T16" fmla="*/ 103 w 886"/>
                <a:gd name="T1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103" y="0"/>
                  </a:moveTo>
                  <a:cubicBezTo>
                    <a:pt x="41" y="0"/>
                    <a:pt x="41" y="0"/>
                    <a:pt x="41" y="0"/>
                  </a:cubicBezTo>
                  <a:cubicBezTo>
                    <a:pt x="19" y="0"/>
                    <a:pt x="0" y="19"/>
                    <a:pt x="0" y="42"/>
                  </a:cubicBezTo>
                  <a:cubicBezTo>
                    <a:pt x="0" y="569"/>
                    <a:pt x="0" y="569"/>
                    <a:pt x="0" y="569"/>
                  </a:cubicBezTo>
                  <a:cubicBezTo>
                    <a:pt x="0" y="591"/>
                    <a:pt x="19" y="610"/>
                    <a:pt x="41" y="610"/>
                  </a:cubicBezTo>
                  <a:cubicBezTo>
                    <a:pt x="844" y="610"/>
                    <a:pt x="844" y="610"/>
                    <a:pt x="844" y="610"/>
                  </a:cubicBezTo>
                  <a:cubicBezTo>
                    <a:pt x="867" y="610"/>
                    <a:pt x="886" y="591"/>
                    <a:pt x="886" y="569"/>
                  </a:cubicBezTo>
                  <a:cubicBezTo>
                    <a:pt x="886" y="557"/>
                    <a:pt x="886" y="557"/>
                    <a:pt x="886" y="557"/>
                  </a:cubicBezTo>
                  <a:cubicBezTo>
                    <a:pt x="208" y="570"/>
                    <a:pt x="115" y="147"/>
                    <a:pt x="103" y="0"/>
                  </a:cubicBezTo>
                  <a:close/>
                </a:path>
              </a:pathLst>
            </a:custGeom>
            <a:solidFill>
              <a:sysClr val="window" lastClr="FFFFFF">
                <a:alpha val="64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 name="Freeform 9">
              <a:extLst>
                <a:ext uri="{FF2B5EF4-FFF2-40B4-BE49-F238E27FC236}">
                  <a16:creationId xmlns:a16="http://schemas.microsoft.com/office/drawing/2014/main" id="{E3EF7810-EEC8-A045-D624-0D6ABE0AA6F5}"/>
                </a:ext>
              </a:extLst>
            </p:cNvPr>
            <p:cNvSpPr>
              <a:spLocks/>
            </p:cNvSpPr>
            <p:nvPr/>
          </p:nvSpPr>
          <p:spPr bwMode="auto">
            <a:xfrm>
              <a:off x="3162301"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C00000"/>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1966</a:t>
              </a:r>
            </a:p>
          </p:txBody>
        </p:sp>
        <p:sp>
          <p:nvSpPr>
            <p:cNvPr id="35" name="Freeform 10">
              <a:extLst>
                <a:ext uri="{FF2B5EF4-FFF2-40B4-BE49-F238E27FC236}">
                  <a16:creationId xmlns:a16="http://schemas.microsoft.com/office/drawing/2014/main" id="{03808AF5-FCD3-327B-3B50-D2E0F0BE7473}"/>
                </a:ext>
              </a:extLst>
            </p:cNvPr>
            <p:cNvSpPr>
              <a:spLocks/>
            </p:cNvSpPr>
            <p:nvPr/>
          </p:nvSpPr>
          <p:spPr bwMode="auto">
            <a:xfrm>
              <a:off x="3162301" y="1555749"/>
              <a:ext cx="438150" cy="487363"/>
            </a:xfrm>
            <a:custGeom>
              <a:avLst/>
              <a:gdLst>
                <a:gd name="T0" fmla="*/ 0 w 134"/>
                <a:gd name="T1" fmla="*/ 42 h 149"/>
                <a:gd name="T2" fmla="*/ 0 w 134"/>
                <a:gd name="T3" fmla="*/ 149 h 149"/>
                <a:gd name="T4" fmla="*/ 134 w 134"/>
                <a:gd name="T5" fmla="*/ 149 h 149"/>
                <a:gd name="T6" fmla="*/ 103 w 134"/>
                <a:gd name="T7" fmla="*/ 0 h 149"/>
                <a:gd name="T8" fmla="*/ 41 w 134"/>
                <a:gd name="T9" fmla="*/ 0 h 149"/>
                <a:gd name="T10" fmla="*/ 37 w 134"/>
                <a:gd name="T11" fmla="*/ 1 h 149"/>
                <a:gd name="T12" fmla="*/ 0 w 134"/>
                <a:gd name="T13" fmla="*/ 42 h 149"/>
              </a:gdLst>
              <a:ahLst/>
              <a:cxnLst>
                <a:cxn ang="0">
                  <a:pos x="T0" y="T1"/>
                </a:cxn>
                <a:cxn ang="0">
                  <a:pos x="T2" y="T3"/>
                </a:cxn>
                <a:cxn ang="0">
                  <a:pos x="T4" y="T5"/>
                </a:cxn>
                <a:cxn ang="0">
                  <a:pos x="T6" y="T7"/>
                </a:cxn>
                <a:cxn ang="0">
                  <a:pos x="T8" y="T9"/>
                </a:cxn>
                <a:cxn ang="0">
                  <a:pos x="T10" y="T11"/>
                </a:cxn>
                <a:cxn ang="0">
                  <a:pos x="T12" y="T13"/>
                </a:cxn>
              </a:cxnLst>
              <a:rect l="0" t="0" r="r" b="b"/>
              <a:pathLst>
                <a:path w="134" h="149">
                  <a:moveTo>
                    <a:pt x="0" y="42"/>
                  </a:moveTo>
                  <a:cubicBezTo>
                    <a:pt x="0" y="149"/>
                    <a:pt x="0" y="149"/>
                    <a:pt x="0" y="149"/>
                  </a:cubicBezTo>
                  <a:cubicBezTo>
                    <a:pt x="134" y="149"/>
                    <a:pt x="134" y="149"/>
                    <a:pt x="134" y="149"/>
                  </a:cubicBezTo>
                  <a:cubicBezTo>
                    <a:pt x="114" y="90"/>
                    <a:pt x="106" y="37"/>
                    <a:pt x="103" y="0"/>
                  </a:cubicBezTo>
                  <a:cubicBezTo>
                    <a:pt x="41" y="0"/>
                    <a:pt x="41" y="0"/>
                    <a:pt x="41" y="0"/>
                  </a:cubicBezTo>
                  <a:cubicBezTo>
                    <a:pt x="40" y="0"/>
                    <a:pt x="39" y="1"/>
                    <a:pt x="37" y="1"/>
                  </a:cubicBezTo>
                  <a:cubicBezTo>
                    <a:pt x="16" y="3"/>
                    <a:pt x="0" y="20"/>
                    <a:pt x="0" y="42"/>
                  </a:cubicBezTo>
                  <a:close/>
                </a:path>
              </a:pathLst>
            </a:custGeom>
            <a:solidFill>
              <a:sysClr val="window" lastClr="FFFFFF">
                <a:alpha val="1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36" name="Group 26">
            <a:extLst>
              <a:ext uri="{FF2B5EF4-FFF2-40B4-BE49-F238E27FC236}">
                <a16:creationId xmlns:a16="http://schemas.microsoft.com/office/drawing/2014/main" id="{9F9BE6E4-6E89-4F0B-2E0F-477313A5BDBE}"/>
              </a:ext>
            </a:extLst>
          </p:cNvPr>
          <p:cNvGrpSpPr/>
          <p:nvPr/>
        </p:nvGrpSpPr>
        <p:grpSpPr>
          <a:xfrm>
            <a:off x="5588224" y="2041700"/>
            <a:ext cx="290285" cy="290285"/>
            <a:chOff x="6125028" y="1067221"/>
            <a:chExt cx="290285" cy="290285"/>
          </a:xfrm>
          <a:solidFill>
            <a:srgbClr val="00B050"/>
          </a:solidFill>
        </p:grpSpPr>
        <p:sp>
          <p:nvSpPr>
            <p:cNvPr id="37" name="Oval 24">
              <a:extLst>
                <a:ext uri="{FF2B5EF4-FFF2-40B4-BE49-F238E27FC236}">
                  <a16:creationId xmlns:a16="http://schemas.microsoft.com/office/drawing/2014/main" id="{146D8FD9-B241-F9C9-F695-BF949542C737}"/>
                </a:ext>
              </a:extLst>
            </p:cNvPr>
            <p:cNvSpPr/>
            <p:nvPr/>
          </p:nvSpPr>
          <p:spPr>
            <a:xfrm>
              <a:off x="6125028" y="1067221"/>
              <a:ext cx="290285" cy="290285"/>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25">
              <a:extLst>
                <a:ext uri="{FF2B5EF4-FFF2-40B4-BE49-F238E27FC236}">
                  <a16:creationId xmlns:a16="http://schemas.microsoft.com/office/drawing/2014/main" id="{CD11D3D8-7F31-5456-519C-1F3D6F0591F5}"/>
                </a:ext>
              </a:extLst>
            </p:cNvPr>
            <p:cNvSpPr/>
            <p:nvPr/>
          </p:nvSpPr>
          <p:spPr>
            <a:xfrm>
              <a:off x="6201592" y="1138364"/>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 name="TextBox 80">
            <a:extLst>
              <a:ext uri="{FF2B5EF4-FFF2-40B4-BE49-F238E27FC236}">
                <a16:creationId xmlns:a16="http://schemas.microsoft.com/office/drawing/2014/main" id="{A1214AD2-FF2C-0E45-1055-0EEE30EBE633}"/>
              </a:ext>
            </a:extLst>
          </p:cNvPr>
          <p:cNvSpPr txBox="1"/>
          <p:nvPr/>
        </p:nvSpPr>
        <p:spPr>
          <a:xfrm>
            <a:off x="2324923" y="2142516"/>
            <a:ext cx="3292321" cy="338554"/>
          </a:xfrm>
          <a:prstGeom prst="rect">
            <a:avLst/>
          </a:prstGeom>
          <a:noFill/>
        </p:spPr>
        <p:txBody>
          <a:bodyPr wrap="square">
            <a:spAutoFit/>
          </a:bodyPr>
          <a:lstStyle/>
          <a:p>
            <a:pPr defTabSz="914400"/>
            <a:r>
              <a:rPr lang="zh-CN" altLang="en-US" sz="16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第一例胰肾同步移植手术获得成功</a:t>
            </a:r>
            <a:endParaRPr lang="en-US" sz="1600" dirty="0">
              <a:solidFill>
                <a:prstClr val="black"/>
              </a:solidFill>
              <a:latin typeface="Calibri" panose="020F0502020204030204"/>
            </a:endParaRPr>
          </a:p>
        </p:txBody>
      </p:sp>
      <p:sp>
        <p:nvSpPr>
          <p:cNvPr id="40" name="Oval 25">
            <a:extLst>
              <a:ext uri="{FF2B5EF4-FFF2-40B4-BE49-F238E27FC236}">
                <a16:creationId xmlns:a16="http://schemas.microsoft.com/office/drawing/2014/main" id="{98AB2F1E-CF70-0BFD-7B60-4A26896F95B1}"/>
              </a:ext>
            </a:extLst>
          </p:cNvPr>
          <p:cNvSpPr/>
          <p:nvPr/>
        </p:nvSpPr>
        <p:spPr>
          <a:xfrm>
            <a:off x="5676674" y="1419880"/>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12">
            <a:extLst>
              <a:ext uri="{FF2B5EF4-FFF2-40B4-BE49-F238E27FC236}">
                <a16:creationId xmlns:a16="http://schemas.microsoft.com/office/drawing/2014/main" id="{B0CBAF95-EFD0-01A8-1957-4D161D92BFE0}"/>
              </a:ext>
            </a:extLst>
          </p:cNvPr>
          <p:cNvGrpSpPr/>
          <p:nvPr/>
        </p:nvGrpSpPr>
        <p:grpSpPr>
          <a:xfrm>
            <a:off x="5904794" y="2404300"/>
            <a:ext cx="3379333" cy="694273"/>
            <a:chOff x="2866513" y="1555749"/>
            <a:chExt cx="3118394" cy="1998663"/>
          </a:xfrm>
        </p:grpSpPr>
        <p:sp>
          <p:nvSpPr>
            <p:cNvPr id="42" name="Freeform 6">
              <a:extLst>
                <a:ext uri="{FF2B5EF4-FFF2-40B4-BE49-F238E27FC236}">
                  <a16:creationId xmlns:a16="http://schemas.microsoft.com/office/drawing/2014/main" id="{3E836E3C-A52A-C309-5B38-A728E57341A2}"/>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 name="Freeform 7">
              <a:extLst>
                <a:ext uri="{FF2B5EF4-FFF2-40B4-BE49-F238E27FC236}">
                  <a16:creationId xmlns:a16="http://schemas.microsoft.com/office/drawing/2014/main" id="{A95486F0-360B-B064-A12E-835BD5B2C8C5}"/>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9">
              <a:extLst>
                <a:ext uri="{FF2B5EF4-FFF2-40B4-BE49-F238E27FC236}">
                  <a16:creationId xmlns:a16="http://schemas.microsoft.com/office/drawing/2014/main" id="{0786435C-98B9-E712-ED0A-ECAFC86EAE00}"/>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C00000"/>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1967</a:t>
              </a:r>
            </a:p>
          </p:txBody>
        </p:sp>
      </p:grpSp>
      <p:grpSp>
        <p:nvGrpSpPr>
          <p:cNvPr id="45" name="Group 26">
            <a:extLst>
              <a:ext uri="{FF2B5EF4-FFF2-40B4-BE49-F238E27FC236}">
                <a16:creationId xmlns:a16="http://schemas.microsoft.com/office/drawing/2014/main" id="{3C99F391-FCCF-7C08-C140-709257073335}"/>
              </a:ext>
            </a:extLst>
          </p:cNvPr>
          <p:cNvGrpSpPr/>
          <p:nvPr/>
        </p:nvGrpSpPr>
        <p:grpSpPr>
          <a:xfrm>
            <a:off x="5594836" y="2672568"/>
            <a:ext cx="290285" cy="290285"/>
            <a:chOff x="6125028" y="1695871"/>
            <a:chExt cx="290285" cy="290285"/>
          </a:xfrm>
          <a:solidFill>
            <a:srgbClr val="C00000"/>
          </a:solidFill>
        </p:grpSpPr>
        <p:sp>
          <p:nvSpPr>
            <p:cNvPr id="46" name="Oval 24">
              <a:extLst>
                <a:ext uri="{FF2B5EF4-FFF2-40B4-BE49-F238E27FC236}">
                  <a16:creationId xmlns:a16="http://schemas.microsoft.com/office/drawing/2014/main" id="{17C79B3B-B004-CCC4-C2DB-203A57EE5DD3}"/>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25">
              <a:extLst>
                <a:ext uri="{FF2B5EF4-FFF2-40B4-BE49-F238E27FC236}">
                  <a16:creationId xmlns:a16="http://schemas.microsoft.com/office/drawing/2014/main" id="{CE310454-0610-429D-8C38-03080F63C1A5}"/>
                </a:ext>
              </a:extLst>
            </p:cNvPr>
            <p:cNvSpPr/>
            <p:nvPr/>
          </p:nvSpPr>
          <p:spPr>
            <a:xfrm>
              <a:off x="620159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96">
            <a:extLst>
              <a:ext uri="{FF2B5EF4-FFF2-40B4-BE49-F238E27FC236}">
                <a16:creationId xmlns:a16="http://schemas.microsoft.com/office/drawing/2014/main" id="{3148FC24-943A-DEB3-F577-2F5EBD018C49}"/>
              </a:ext>
            </a:extLst>
          </p:cNvPr>
          <p:cNvSpPr txBox="1"/>
          <p:nvPr/>
        </p:nvSpPr>
        <p:spPr>
          <a:xfrm>
            <a:off x="6146093" y="2687409"/>
            <a:ext cx="3207951"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第一例肝脏移植手术获得成功</a:t>
            </a:r>
            <a:endParaRPr lang="en-US" dirty="0">
              <a:solidFill>
                <a:prstClr val="black"/>
              </a:solidFill>
              <a:latin typeface="Calibri" panose="020F0502020204030204"/>
            </a:endParaRPr>
          </a:p>
        </p:txBody>
      </p:sp>
      <p:pic>
        <p:nvPicPr>
          <p:cNvPr id="49" name="图片 9">
            <a:extLst>
              <a:ext uri="{FF2B5EF4-FFF2-40B4-BE49-F238E27FC236}">
                <a16:creationId xmlns:a16="http://schemas.microsoft.com/office/drawing/2014/main" id="{A4F42EF1-125C-7EC6-28B1-AF7F9182C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9055" y="457421"/>
            <a:ext cx="1386025" cy="2040675"/>
          </a:xfrm>
          <a:prstGeom prst="rect">
            <a:avLst/>
          </a:prstGeom>
          <a:ln>
            <a:noFill/>
          </a:ln>
          <a:effectLst>
            <a:softEdge rad="112500"/>
          </a:effectLst>
        </p:spPr>
      </p:pic>
      <p:sp>
        <p:nvSpPr>
          <p:cNvPr id="50" name="Inhaltsplatzhalter 4">
            <a:extLst>
              <a:ext uri="{FF2B5EF4-FFF2-40B4-BE49-F238E27FC236}">
                <a16:creationId xmlns:a16="http://schemas.microsoft.com/office/drawing/2014/main" id="{7326C215-DE01-8D57-4A35-209FE1C823F4}"/>
              </a:ext>
            </a:extLst>
          </p:cNvPr>
          <p:cNvSpPr txBox="1">
            <a:spLocks/>
          </p:cNvSpPr>
          <p:nvPr/>
        </p:nvSpPr>
        <p:spPr>
          <a:xfrm>
            <a:off x="10815080" y="927470"/>
            <a:ext cx="1276306"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0"/>
              </a:spcAft>
              <a:buFont typeface="Wingdings" panose="05000000000000000000" pitchFamily="2" charset="2"/>
              <a:buNone/>
            </a:pP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Edward </a:t>
            </a:r>
            <a:r>
              <a:rPr lang="en-US" altLang="zh-CN" sz="1200" dirty="0" err="1">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Donnall</a:t>
            </a: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 "Don" Thomas </a:t>
            </a:r>
          </a:p>
          <a:p>
            <a:pPr marL="0" indent="0" algn="ctr">
              <a:lnSpc>
                <a:spcPct val="100000"/>
              </a:lnSpc>
              <a:spcAft>
                <a:spcPts val="0"/>
              </a:spcAft>
              <a:buFont typeface="Wingdings" panose="05000000000000000000" pitchFamily="2" charset="2"/>
              <a:buNone/>
            </a:pP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(March 15, 1920 – October 20, 2012)</a:t>
            </a:r>
          </a:p>
          <a:p>
            <a:pPr marL="0" indent="0" algn="ctr">
              <a:lnSpc>
                <a:spcPct val="100000"/>
              </a:lnSpc>
              <a:spcAft>
                <a:spcPts val="0"/>
              </a:spcAft>
              <a:buNone/>
            </a:pP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1990</a:t>
            </a:r>
            <a:r>
              <a:rPr lang="zh-CN" altLang="en-US"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年，生理学医学诺贝尔奖获得者</a:t>
            </a:r>
          </a:p>
        </p:txBody>
      </p:sp>
      <p:sp>
        <p:nvSpPr>
          <p:cNvPr id="51" name="Oval 25">
            <a:extLst>
              <a:ext uri="{FF2B5EF4-FFF2-40B4-BE49-F238E27FC236}">
                <a16:creationId xmlns:a16="http://schemas.microsoft.com/office/drawing/2014/main" id="{BB14442A-5FC9-E4CB-C9D8-2CFFE18A3F9E}"/>
              </a:ext>
            </a:extLst>
          </p:cNvPr>
          <p:cNvSpPr/>
          <p:nvPr/>
        </p:nvSpPr>
        <p:spPr>
          <a:xfrm>
            <a:off x="5674354" y="2742978"/>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2" name="图片 4">
            <a:extLst>
              <a:ext uri="{FF2B5EF4-FFF2-40B4-BE49-F238E27FC236}">
                <a16:creationId xmlns:a16="http://schemas.microsoft.com/office/drawing/2014/main" id="{E715AFB0-1E44-9480-BBEE-A180E418DD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34" y="3614621"/>
            <a:ext cx="2162438" cy="1445360"/>
          </a:xfrm>
          <a:prstGeom prst="rect">
            <a:avLst/>
          </a:prstGeom>
          <a:ln>
            <a:noFill/>
          </a:ln>
          <a:effectLst>
            <a:softEdge rad="112500"/>
          </a:effectLst>
        </p:spPr>
      </p:pic>
      <p:sp>
        <p:nvSpPr>
          <p:cNvPr id="53" name="文本框 5">
            <a:extLst>
              <a:ext uri="{FF2B5EF4-FFF2-40B4-BE49-F238E27FC236}">
                <a16:creationId xmlns:a16="http://schemas.microsoft.com/office/drawing/2014/main" id="{A351E72B-A1D4-0E19-8E18-08B9A43ACD7A}"/>
              </a:ext>
            </a:extLst>
          </p:cNvPr>
          <p:cNvSpPr txBox="1"/>
          <p:nvPr/>
        </p:nvSpPr>
        <p:spPr>
          <a:xfrm>
            <a:off x="0" y="5002767"/>
            <a:ext cx="2389152" cy="461665"/>
          </a:xfrm>
          <a:prstGeom prst="rect">
            <a:avLst/>
          </a:prstGeom>
          <a:noFill/>
        </p:spPr>
        <p:txBody>
          <a:bodyPr wrap="square" rtlCol="0">
            <a:spAutoFit/>
          </a:bodyPr>
          <a:lstStyle/>
          <a:p>
            <a:pPr algn="ctr" defTabSz="914127"/>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Thomas Earl </a:t>
            </a:r>
            <a:r>
              <a:rPr lang="en-US" altLang="zh-CN" sz="1200" dirty="0" err="1">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Starzl</a:t>
            </a:r>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 </a:t>
            </a:r>
          </a:p>
          <a:p>
            <a:pPr algn="ctr" defTabSz="914127"/>
            <a:r>
              <a:rPr lang="en-US" altLang="zh-CN"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(March 11, 1926 – March 4, 2017)</a:t>
            </a:r>
            <a:endParaRPr lang="zh-CN" altLang="en-US" sz="12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4" name="Group 12">
            <a:extLst>
              <a:ext uri="{FF2B5EF4-FFF2-40B4-BE49-F238E27FC236}">
                <a16:creationId xmlns:a16="http://schemas.microsoft.com/office/drawing/2014/main" id="{335FC9B6-36E9-1905-C94A-8DD8059CDF1D}"/>
              </a:ext>
            </a:extLst>
          </p:cNvPr>
          <p:cNvGrpSpPr/>
          <p:nvPr/>
        </p:nvGrpSpPr>
        <p:grpSpPr>
          <a:xfrm>
            <a:off x="2420736" y="3047880"/>
            <a:ext cx="3174127" cy="694273"/>
            <a:chOff x="3162301" y="1555749"/>
            <a:chExt cx="3108325" cy="1998663"/>
          </a:xfrm>
        </p:grpSpPr>
        <p:sp>
          <p:nvSpPr>
            <p:cNvPr id="55" name="Freeform 6">
              <a:extLst>
                <a:ext uri="{FF2B5EF4-FFF2-40B4-BE49-F238E27FC236}">
                  <a16:creationId xmlns:a16="http://schemas.microsoft.com/office/drawing/2014/main" id="{1D2C7638-F798-6593-BEAB-C38FB2BE0C9A}"/>
                </a:ext>
              </a:extLst>
            </p:cNvPr>
            <p:cNvSpPr>
              <a:spLocks/>
            </p:cNvSpPr>
            <p:nvPr/>
          </p:nvSpPr>
          <p:spPr bwMode="auto">
            <a:xfrm>
              <a:off x="3162301" y="1555749"/>
              <a:ext cx="2895600"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6" name="Freeform 7">
              <a:extLst>
                <a:ext uri="{FF2B5EF4-FFF2-40B4-BE49-F238E27FC236}">
                  <a16:creationId xmlns:a16="http://schemas.microsoft.com/office/drawing/2014/main" id="{90189346-A813-DDF4-7EC7-5B07B3581463}"/>
                </a:ext>
              </a:extLst>
            </p:cNvPr>
            <p:cNvSpPr>
              <a:spLocks/>
            </p:cNvSpPr>
            <p:nvPr/>
          </p:nvSpPr>
          <p:spPr bwMode="auto">
            <a:xfrm>
              <a:off x="6042026" y="2535237"/>
              <a:ext cx="228600" cy="298450"/>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7" name="Freeform 8">
              <a:extLst>
                <a:ext uri="{FF2B5EF4-FFF2-40B4-BE49-F238E27FC236}">
                  <a16:creationId xmlns:a16="http://schemas.microsoft.com/office/drawing/2014/main" id="{6E07F1F4-51A7-0F04-C36B-D673CC99545A}"/>
                </a:ext>
              </a:extLst>
            </p:cNvPr>
            <p:cNvSpPr>
              <a:spLocks/>
            </p:cNvSpPr>
            <p:nvPr/>
          </p:nvSpPr>
          <p:spPr bwMode="auto">
            <a:xfrm>
              <a:off x="3180638" y="1555749"/>
              <a:ext cx="2670444" cy="1998663"/>
            </a:xfrm>
            <a:custGeom>
              <a:avLst/>
              <a:gdLst>
                <a:gd name="T0" fmla="*/ 103 w 886"/>
                <a:gd name="T1" fmla="*/ 0 h 610"/>
                <a:gd name="T2" fmla="*/ 41 w 886"/>
                <a:gd name="T3" fmla="*/ 0 h 610"/>
                <a:gd name="T4" fmla="*/ 0 w 886"/>
                <a:gd name="T5" fmla="*/ 42 h 610"/>
                <a:gd name="T6" fmla="*/ 0 w 886"/>
                <a:gd name="T7" fmla="*/ 569 h 610"/>
                <a:gd name="T8" fmla="*/ 41 w 886"/>
                <a:gd name="T9" fmla="*/ 610 h 610"/>
                <a:gd name="T10" fmla="*/ 844 w 886"/>
                <a:gd name="T11" fmla="*/ 610 h 610"/>
                <a:gd name="T12" fmla="*/ 886 w 886"/>
                <a:gd name="T13" fmla="*/ 569 h 610"/>
                <a:gd name="T14" fmla="*/ 886 w 886"/>
                <a:gd name="T15" fmla="*/ 557 h 610"/>
                <a:gd name="T16" fmla="*/ 103 w 886"/>
                <a:gd name="T1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103" y="0"/>
                  </a:moveTo>
                  <a:cubicBezTo>
                    <a:pt x="41" y="0"/>
                    <a:pt x="41" y="0"/>
                    <a:pt x="41" y="0"/>
                  </a:cubicBezTo>
                  <a:cubicBezTo>
                    <a:pt x="19" y="0"/>
                    <a:pt x="0" y="19"/>
                    <a:pt x="0" y="42"/>
                  </a:cubicBezTo>
                  <a:cubicBezTo>
                    <a:pt x="0" y="569"/>
                    <a:pt x="0" y="569"/>
                    <a:pt x="0" y="569"/>
                  </a:cubicBezTo>
                  <a:cubicBezTo>
                    <a:pt x="0" y="591"/>
                    <a:pt x="19" y="610"/>
                    <a:pt x="41" y="610"/>
                  </a:cubicBezTo>
                  <a:cubicBezTo>
                    <a:pt x="844" y="610"/>
                    <a:pt x="844" y="610"/>
                    <a:pt x="844" y="610"/>
                  </a:cubicBezTo>
                  <a:cubicBezTo>
                    <a:pt x="867" y="610"/>
                    <a:pt x="886" y="591"/>
                    <a:pt x="886" y="569"/>
                  </a:cubicBezTo>
                  <a:cubicBezTo>
                    <a:pt x="886" y="557"/>
                    <a:pt x="886" y="557"/>
                    <a:pt x="886" y="557"/>
                  </a:cubicBezTo>
                  <a:cubicBezTo>
                    <a:pt x="208" y="570"/>
                    <a:pt x="115" y="147"/>
                    <a:pt x="103" y="0"/>
                  </a:cubicBezTo>
                  <a:close/>
                </a:path>
              </a:pathLst>
            </a:custGeom>
            <a:solidFill>
              <a:sysClr val="window" lastClr="FFFFFF">
                <a:alpha val="64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58" name="Freeform 9">
              <a:extLst>
                <a:ext uri="{FF2B5EF4-FFF2-40B4-BE49-F238E27FC236}">
                  <a16:creationId xmlns:a16="http://schemas.microsoft.com/office/drawing/2014/main" id="{4D0E9813-79C3-228A-2C45-D23964DB6891}"/>
                </a:ext>
              </a:extLst>
            </p:cNvPr>
            <p:cNvSpPr>
              <a:spLocks/>
            </p:cNvSpPr>
            <p:nvPr/>
          </p:nvSpPr>
          <p:spPr bwMode="auto">
            <a:xfrm>
              <a:off x="3162301"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C00000"/>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1968</a:t>
              </a:r>
            </a:p>
          </p:txBody>
        </p:sp>
        <p:sp>
          <p:nvSpPr>
            <p:cNvPr id="59" name="Freeform 10">
              <a:extLst>
                <a:ext uri="{FF2B5EF4-FFF2-40B4-BE49-F238E27FC236}">
                  <a16:creationId xmlns:a16="http://schemas.microsoft.com/office/drawing/2014/main" id="{1BB21E6F-F935-7DDE-A8B9-0FB5A6824276}"/>
                </a:ext>
              </a:extLst>
            </p:cNvPr>
            <p:cNvSpPr>
              <a:spLocks/>
            </p:cNvSpPr>
            <p:nvPr/>
          </p:nvSpPr>
          <p:spPr bwMode="auto">
            <a:xfrm>
              <a:off x="3162301" y="1555749"/>
              <a:ext cx="438150" cy="487363"/>
            </a:xfrm>
            <a:custGeom>
              <a:avLst/>
              <a:gdLst>
                <a:gd name="T0" fmla="*/ 0 w 134"/>
                <a:gd name="T1" fmla="*/ 42 h 149"/>
                <a:gd name="T2" fmla="*/ 0 w 134"/>
                <a:gd name="T3" fmla="*/ 149 h 149"/>
                <a:gd name="T4" fmla="*/ 134 w 134"/>
                <a:gd name="T5" fmla="*/ 149 h 149"/>
                <a:gd name="T6" fmla="*/ 103 w 134"/>
                <a:gd name="T7" fmla="*/ 0 h 149"/>
                <a:gd name="T8" fmla="*/ 41 w 134"/>
                <a:gd name="T9" fmla="*/ 0 h 149"/>
                <a:gd name="T10" fmla="*/ 37 w 134"/>
                <a:gd name="T11" fmla="*/ 1 h 149"/>
                <a:gd name="T12" fmla="*/ 0 w 134"/>
                <a:gd name="T13" fmla="*/ 42 h 149"/>
              </a:gdLst>
              <a:ahLst/>
              <a:cxnLst>
                <a:cxn ang="0">
                  <a:pos x="T0" y="T1"/>
                </a:cxn>
                <a:cxn ang="0">
                  <a:pos x="T2" y="T3"/>
                </a:cxn>
                <a:cxn ang="0">
                  <a:pos x="T4" y="T5"/>
                </a:cxn>
                <a:cxn ang="0">
                  <a:pos x="T6" y="T7"/>
                </a:cxn>
                <a:cxn ang="0">
                  <a:pos x="T8" y="T9"/>
                </a:cxn>
                <a:cxn ang="0">
                  <a:pos x="T10" y="T11"/>
                </a:cxn>
                <a:cxn ang="0">
                  <a:pos x="T12" y="T13"/>
                </a:cxn>
              </a:cxnLst>
              <a:rect l="0" t="0" r="r" b="b"/>
              <a:pathLst>
                <a:path w="134" h="149">
                  <a:moveTo>
                    <a:pt x="0" y="42"/>
                  </a:moveTo>
                  <a:cubicBezTo>
                    <a:pt x="0" y="149"/>
                    <a:pt x="0" y="149"/>
                    <a:pt x="0" y="149"/>
                  </a:cubicBezTo>
                  <a:cubicBezTo>
                    <a:pt x="134" y="149"/>
                    <a:pt x="134" y="149"/>
                    <a:pt x="134" y="149"/>
                  </a:cubicBezTo>
                  <a:cubicBezTo>
                    <a:pt x="114" y="90"/>
                    <a:pt x="106" y="37"/>
                    <a:pt x="103" y="0"/>
                  </a:cubicBezTo>
                  <a:cubicBezTo>
                    <a:pt x="41" y="0"/>
                    <a:pt x="41" y="0"/>
                    <a:pt x="41" y="0"/>
                  </a:cubicBezTo>
                  <a:cubicBezTo>
                    <a:pt x="40" y="0"/>
                    <a:pt x="39" y="1"/>
                    <a:pt x="37" y="1"/>
                  </a:cubicBezTo>
                  <a:cubicBezTo>
                    <a:pt x="16" y="3"/>
                    <a:pt x="0" y="20"/>
                    <a:pt x="0" y="42"/>
                  </a:cubicBezTo>
                  <a:close/>
                </a:path>
              </a:pathLst>
            </a:custGeom>
            <a:solidFill>
              <a:sysClr val="window" lastClr="FFFFFF">
                <a:alpha val="1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60" name="Group 26">
            <a:extLst>
              <a:ext uri="{FF2B5EF4-FFF2-40B4-BE49-F238E27FC236}">
                <a16:creationId xmlns:a16="http://schemas.microsoft.com/office/drawing/2014/main" id="{F4D0A7FA-086B-8133-4CC5-6EB3B1A3C257}"/>
              </a:ext>
            </a:extLst>
          </p:cNvPr>
          <p:cNvGrpSpPr/>
          <p:nvPr/>
        </p:nvGrpSpPr>
        <p:grpSpPr>
          <a:xfrm>
            <a:off x="5588538" y="3296133"/>
            <a:ext cx="290285" cy="290285"/>
            <a:chOff x="6125028" y="1695871"/>
            <a:chExt cx="290285" cy="290285"/>
          </a:xfrm>
          <a:solidFill>
            <a:srgbClr val="C00000"/>
          </a:solidFill>
        </p:grpSpPr>
        <p:sp>
          <p:nvSpPr>
            <p:cNvPr id="61" name="Oval 24">
              <a:extLst>
                <a:ext uri="{FF2B5EF4-FFF2-40B4-BE49-F238E27FC236}">
                  <a16:creationId xmlns:a16="http://schemas.microsoft.com/office/drawing/2014/main" id="{51F38604-5F39-9DD2-08D7-785ACCB4CE15}"/>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25">
              <a:extLst>
                <a:ext uri="{FF2B5EF4-FFF2-40B4-BE49-F238E27FC236}">
                  <a16:creationId xmlns:a16="http://schemas.microsoft.com/office/drawing/2014/main" id="{4E051C39-2D27-4CEB-5445-C8E827DF5CAD}"/>
                </a:ext>
              </a:extLst>
            </p:cNvPr>
            <p:cNvSpPr/>
            <p:nvPr/>
          </p:nvSpPr>
          <p:spPr>
            <a:xfrm>
              <a:off x="620159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111">
            <a:extLst>
              <a:ext uri="{FF2B5EF4-FFF2-40B4-BE49-F238E27FC236}">
                <a16:creationId xmlns:a16="http://schemas.microsoft.com/office/drawing/2014/main" id="{8F78E553-B9B8-8DAB-B864-E5AA05E0ADCB}"/>
              </a:ext>
            </a:extLst>
          </p:cNvPr>
          <p:cNvSpPr txBox="1"/>
          <p:nvPr/>
        </p:nvSpPr>
        <p:spPr>
          <a:xfrm>
            <a:off x="2302156" y="3383994"/>
            <a:ext cx="3405036" cy="338554"/>
          </a:xfrm>
          <a:prstGeom prst="rect">
            <a:avLst/>
          </a:prstGeom>
          <a:noFill/>
        </p:spPr>
        <p:txBody>
          <a:bodyPr wrap="square">
            <a:spAutoFit/>
          </a:bodyPr>
          <a:lstStyle/>
          <a:p>
            <a:pPr defTabSz="914400"/>
            <a:r>
              <a:rPr lang="zh-CN" altLang="en-US"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第一例单独胰腺移植手术获得成功</a:t>
            </a:r>
            <a:endParaRPr lang="en-US" sz="1600" dirty="0">
              <a:solidFill>
                <a:prstClr val="black"/>
              </a:solidFill>
              <a:latin typeface="Calibri" panose="020F0502020204030204"/>
            </a:endParaRPr>
          </a:p>
        </p:txBody>
      </p:sp>
      <p:sp>
        <p:nvSpPr>
          <p:cNvPr id="64" name="Oval 25">
            <a:extLst>
              <a:ext uri="{FF2B5EF4-FFF2-40B4-BE49-F238E27FC236}">
                <a16:creationId xmlns:a16="http://schemas.microsoft.com/office/drawing/2014/main" id="{517AAF42-B1F9-2697-FBA5-0F4B24649E5D}"/>
              </a:ext>
            </a:extLst>
          </p:cNvPr>
          <p:cNvSpPr/>
          <p:nvPr/>
        </p:nvSpPr>
        <p:spPr>
          <a:xfrm>
            <a:off x="5674529" y="3372697"/>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5" name="Group 12">
            <a:extLst>
              <a:ext uri="{FF2B5EF4-FFF2-40B4-BE49-F238E27FC236}">
                <a16:creationId xmlns:a16="http://schemas.microsoft.com/office/drawing/2014/main" id="{4F484395-7B85-3513-A69D-398D55BF2260}"/>
              </a:ext>
            </a:extLst>
          </p:cNvPr>
          <p:cNvGrpSpPr/>
          <p:nvPr/>
        </p:nvGrpSpPr>
        <p:grpSpPr>
          <a:xfrm>
            <a:off x="5892921" y="3187620"/>
            <a:ext cx="3389632" cy="694273"/>
            <a:chOff x="2866513" y="1555749"/>
            <a:chExt cx="3118394" cy="1998663"/>
          </a:xfrm>
        </p:grpSpPr>
        <p:sp>
          <p:nvSpPr>
            <p:cNvPr id="66" name="Freeform 6">
              <a:extLst>
                <a:ext uri="{FF2B5EF4-FFF2-40B4-BE49-F238E27FC236}">
                  <a16:creationId xmlns:a16="http://schemas.microsoft.com/office/drawing/2014/main" id="{7E4D92BD-2B2C-B66C-F5C9-19FA83DA6C51}"/>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67" name="Freeform 7">
              <a:extLst>
                <a:ext uri="{FF2B5EF4-FFF2-40B4-BE49-F238E27FC236}">
                  <a16:creationId xmlns:a16="http://schemas.microsoft.com/office/drawing/2014/main" id="{25031609-C664-738B-A020-DAC3C5F5A736}"/>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68" name="Freeform 9">
              <a:extLst>
                <a:ext uri="{FF2B5EF4-FFF2-40B4-BE49-F238E27FC236}">
                  <a16:creationId xmlns:a16="http://schemas.microsoft.com/office/drawing/2014/main" id="{44E699A5-C56C-79BA-5200-3B2D8C6BAA12}"/>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C00000"/>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1968</a:t>
              </a:r>
            </a:p>
          </p:txBody>
        </p:sp>
      </p:grpSp>
      <p:sp>
        <p:nvSpPr>
          <p:cNvPr id="72" name="TextBox 120">
            <a:extLst>
              <a:ext uri="{FF2B5EF4-FFF2-40B4-BE49-F238E27FC236}">
                <a16:creationId xmlns:a16="http://schemas.microsoft.com/office/drawing/2014/main" id="{1BD4F341-E66E-DAF1-516A-DEDA19EE6CAB}"/>
              </a:ext>
            </a:extLst>
          </p:cNvPr>
          <p:cNvSpPr txBox="1"/>
          <p:nvPr/>
        </p:nvSpPr>
        <p:spPr>
          <a:xfrm>
            <a:off x="6383680" y="3499539"/>
            <a:ext cx="2735900"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第一例心脏移植手术成功</a:t>
            </a:r>
            <a:endParaRPr lang="en-US" dirty="0">
              <a:solidFill>
                <a:prstClr val="black"/>
              </a:solidFill>
              <a:latin typeface="Calibri" panose="020F0502020204030204"/>
            </a:endParaRPr>
          </a:p>
        </p:txBody>
      </p:sp>
      <p:pic>
        <p:nvPicPr>
          <p:cNvPr id="74" name="图片 3">
            <a:extLst>
              <a:ext uri="{FF2B5EF4-FFF2-40B4-BE49-F238E27FC236}">
                <a16:creationId xmlns:a16="http://schemas.microsoft.com/office/drawing/2014/main" id="{BCCBF9B5-45B3-CF11-BB51-6342C6D0EC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7562" y="4489073"/>
            <a:ext cx="2725316" cy="1935293"/>
          </a:xfrm>
          <a:prstGeom prst="rect">
            <a:avLst/>
          </a:prstGeom>
          <a:ln>
            <a:noFill/>
          </a:ln>
          <a:effectLst>
            <a:softEdge rad="112500"/>
          </a:effectLst>
        </p:spPr>
      </p:pic>
      <p:pic>
        <p:nvPicPr>
          <p:cNvPr id="75" name="图片 4">
            <a:extLst>
              <a:ext uri="{FF2B5EF4-FFF2-40B4-BE49-F238E27FC236}">
                <a16:creationId xmlns:a16="http://schemas.microsoft.com/office/drawing/2014/main" id="{E6289CE3-0ACC-1282-4A7D-77659DB4F9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8280" y="2672568"/>
            <a:ext cx="1271940" cy="1760337"/>
          </a:xfrm>
          <a:prstGeom prst="rect">
            <a:avLst/>
          </a:prstGeom>
          <a:ln>
            <a:noFill/>
          </a:ln>
          <a:effectLst>
            <a:softEdge rad="112500"/>
          </a:effectLst>
        </p:spPr>
      </p:pic>
      <p:sp>
        <p:nvSpPr>
          <p:cNvPr id="76" name="文本框 5">
            <a:extLst>
              <a:ext uri="{FF2B5EF4-FFF2-40B4-BE49-F238E27FC236}">
                <a16:creationId xmlns:a16="http://schemas.microsoft.com/office/drawing/2014/main" id="{99F67075-B4B4-42D6-E40F-DC5F469C21C9}"/>
              </a:ext>
            </a:extLst>
          </p:cNvPr>
          <p:cNvSpPr txBox="1"/>
          <p:nvPr/>
        </p:nvSpPr>
        <p:spPr>
          <a:xfrm>
            <a:off x="10752758" y="3103020"/>
            <a:ext cx="1386025" cy="861774"/>
          </a:xfrm>
          <a:prstGeom prst="rect">
            <a:avLst/>
          </a:prstGeom>
          <a:noFill/>
        </p:spPr>
        <p:txBody>
          <a:bodyPr wrap="square" rtlCol="0">
            <a:spAutoFit/>
          </a:bodyPr>
          <a:lstStyle/>
          <a:p>
            <a:pPr algn="ctr" defTabSz="914127"/>
            <a:r>
              <a:rPr lang="en-US" altLang="zh-CN" sz="14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Norman Edward Shumway </a:t>
            </a:r>
          </a:p>
          <a:p>
            <a:pPr algn="ctr" defTabSz="914127"/>
            <a:r>
              <a:rPr lang="en-US" altLang="zh-CN" sz="11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rPr>
              <a:t>(February 9, 1923 – February 10, 2006)</a:t>
            </a:r>
            <a:endParaRPr lang="zh-CN" altLang="en-US" sz="1100" dirty="0">
              <a:solidFill>
                <a:srgbClr val="E7E6E6">
                  <a:lumMod val="25000"/>
                </a:srgb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77" name="Group 12">
            <a:extLst>
              <a:ext uri="{FF2B5EF4-FFF2-40B4-BE49-F238E27FC236}">
                <a16:creationId xmlns:a16="http://schemas.microsoft.com/office/drawing/2014/main" id="{B25D38FF-D995-6013-0B48-F98A734A61A1}"/>
              </a:ext>
            </a:extLst>
          </p:cNvPr>
          <p:cNvGrpSpPr/>
          <p:nvPr/>
        </p:nvGrpSpPr>
        <p:grpSpPr>
          <a:xfrm flipH="1">
            <a:off x="2420735" y="3813350"/>
            <a:ext cx="3217189" cy="694273"/>
            <a:chOff x="2866513" y="1555749"/>
            <a:chExt cx="3118394" cy="1998663"/>
          </a:xfrm>
        </p:grpSpPr>
        <p:sp>
          <p:nvSpPr>
            <p:cNvPr id="78" name="Freeform 6">
              <a:extLst>
                <a:ext uri="{FF2B5EF4-FFF2-40B4-BE49-F238E27FC236}">
                  <a16:creationId xmlns:a16="http://schemas.microsoft.com/office/drawing/2014/main" id="{D8500277-CEC1-CCD0-01E2-62C9E80FBA03}"/>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79" name="Freeform 7">
              <a:extLst>
                <a:ext uri="{FF2B5EF4-FFF2-40B4-BE49-F238E27FC236}">
                  <a16:creationId xmlns:a16="http://schemas.microsoft.com/office/drawing/2014/main" id="{4AC1EC49-2109-64EE-37EC-784ADC641C35}"/>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0" name="Freeform 9">
              <a:extLst>
                <a:ext uri="{FF2B5EF4-FFF2-40B4-BE49-F238E27FC236}">
                  <a16:creationId xmlns:a16="http://schemas.microsoft.com/office/drawing/2014/main" id="{34BC15EA-FDDC-A3CF-9923-FE86BDD39888}"/>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ED7D31"/>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1981</a:t>
              </a: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81" name="Group 26">
            <a:extLst>
              <a:ext uri="{FF2B5EF4-FFF2-40B4-BE49-F238E27FC236}">
                <a16:creationId xmlns:a16="http://schemas.microsoft.com/office/drawing/2014/main" id="{3528FD25-A3F0-285D-BDB1-93E5966FBCE7}"/>
              </a:ext>
            </a:extLst>
          </p:cNvPr>
          <p:cNvGrpSpPr/>
          <p:nvPr/>
        </p:nvGrpSpPr>
        <p:grpSpPr>
          <a:xfrm>
            <a:off x="5589314" y="3982997"/>
            <a:ext cx="290285" cy="290285"/>
            <a:chOff x="6125028" y="1695871"/>
            <a:chExt cx="290285" cy="290285"/>
          </a:xfrm>
          <a:solidFill>
            <a:srgbClr val="ED7D31"/>
          </a:solidFill>
        </p:grpSpPr>
        <p:sp>
          <p:nvSpPr>
            <p:cNvPr id="82" name="Oval 24">
              <a:extLst>
                <a:ext uri="{FF2B5EF4-FFF2-40B4-BE49-F238E27FC236}">
                  <a16:creationId xmlns:a16="http://schemas.microsoft.com/office/drawing/2014/main" id="{492A6729-3727-15F0-479D-00FD38BBF6FC}"/>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25">
              <a:extLst>
                <a:ext uri="{FF2B5EF4-FFF2-40B4-BE49-F238E27FC236}">
                  <a16:creationId xmlns:a16="http://schemas.microsoft.com/office/drawing/2014/main" id="{1CD2192B-634C-8D32-43B9-F29B86152564}"/>
                </a:ext>
              </a:extLst>
            </p:cNvPr>
            <p:cNvSpPr/>
            <p:nvPr/>
          </p:nvSpPr>
          <p:spPr>
            <a:xfrm>
              <a:off x="620159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4" name="Group 12">
            <a:extLst>
              <a:ext uri="{FF2B5EF4-FFF2-40B4-BE49-F238E27FC236}">
                <a16:creationId xmlns:a16="http://schemas.microsoft.com/office/drawing/2014/main" id="{58A263B0-5C55-8FE1-52F9-74DBE6C54562}"/>
              </a:ext>
            </a:extLst>
          </p:cNvPr>
          <p:cNvGrpSpPr/>
          <p:nvPr/>
        </p:nvGrpSpPr>
        <p:grpSpPr>
          <a:xfrm>
            <a:off x="5906632" y="4396237"/>
            <a:ext cx="3375919" cy="694273"/>
            <a:chOff x="2866513" y="1555749"/>
            <a:chExt cx="3118394" cy="1998663"/>
          </a:xfrm>
        </p:grpSpPr>
        <p:sp>
          <p:nvSpPr>
            <p:cNvPr id="85" name="Freeform 6">
              <a:extLst>
                <a:ext uri="{FF2B5EF4-FFF2-40B4-BE49-F238E27FC236}">
                  <a16:creationId xmlns:a16="http://schemas.microsoft.com/office/drawing/2014/main" id="{2190F159-BDE0-A432-6E39-EAEEC1E5740D}"/>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6" name="Freeform 7">
              <a:extLst>
                <a:ext uri="{FF2B5EF4-FFF2-40B4-BE49-F238E27FC236}">
                  <a16:creationId xmlns:a16="http://schemas.microsoft.com/office/drawing/2014/main" id="{C3238618-8D3E-2390-A338-D3E5CE106EF5}"/>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7" name="Freeform 9">
              <a:extLst>
                <a:ext uri="{FF2B5EF4-FFF2-40B4-BE49-F238E27FC236}">
                  <a16:creationId xmlns:a16="http://schemas.microsoft.com/office/drawing/2014/main" id="{65AD721E-DCA1-8922-A021-19E2B374C465}"/>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ED7D31"/>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1983</a:t>
              </a: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grpSp>
        <p:nvGrpSpPr>
          <p:cNvPr id="88" name="Group 26">
            <a:extLst>
              <a:ext uri="{FF2B5EF4-FFF2-40B4-BE49-F238E27FC236}">
                <a16:creationId xmlns:a16="http://schemas.microsoft.com/office/drawing/2014/main" id="{8145E904-4076-7088-2CA8-307052447FCF}"/>
              </a:ext>
            </a:extLst>
          </p:cNvPr>
          <p:cNvGrpSpPr/>
          <p:nvPr/>
        </p:nvGrpSpPr>
        <p:grpSpPr>
          <a:xfrm>
            <a:off x="5576049" y="4666955"/>
            <a:ext cx="290285" cy="290285"/>
            <a:chOff x="6125028" y="1695871"/>
            <a:chExt cx="290285" cy="290285"/>
          </a:xfrm>
          <a:solidFill>
            <a:srgbClr val="ED7D31"/>
          </a:solidFill>
        </p:grpSpPr>
        <p:sp>
          <p:nvSpPr>
            <p:cNvPr id="89" name="Oval 24">
              <a:extLst>
                <a:ext uri="{FF2B5EF4-FFF2-40B4-BE49-F238E27FC236}">
                  <a16:creationId xmlns:a16="http://schemas.microsoft.com/office/drawing/2014/main" id="{2FC208CC-0280-47F2-B2FF-318160A92D88}"/>
                </a:ext>
              </a:extLst>
            </p:cNvPr>
            <p:cNvSpPr/>
            <p:nvPr/>
          </p:nvSpPr>
          <p:spPr>
            <a:xfrm>
              <a:off x="6125028" y="1695871"/>
              <a:ext cx="290285" cy="290285"/>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Oval 25">
              <a:extLst>
                <a:ext uri="{FF2B5EF4-FFF2-40B4-BE49-F238E27FC236}">
                  <a16:creationId xmlns:a16="http://schemas.microsoft.com/office/drawing/2014/main" id="{7E4D5C16-E071-991A-786B-C99EDEE096BF}"/>
                </a:ext>
              </a:extLst>
            </p:cNvPr>
            <p:cNvSpPr/>
            <p:nvPr/>
          </p:nvSpPr>
          <p:spPr>
            <a:xfrm>
              <a:off x="6167302" y="1772435"/>
              <a:ext cx="137156" cy="137156"/>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1" name="Oval 139">
            <a:extLst>
              <a:ext uri="{FF2B5EF4-FFF2-40B4-BE49-F238E27FC236}">
                <a16:creationId xmlns:a16="http://schemas.microsoft.com/office/drawing/2014/main" id="{806B550E-B20B-5CC9-4260-E9AB1D7698F1}"/>
              </a:ext>
            </a:extLst>
          </p:cNvPr>
          <p:cNvSpPr/>
          <p:nvPr/>
        </p:nvSpPr>
        <p:spPr>
          <a:xfrm>
            <a:off x="5664011" y="4078212"/>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140">
            <a:extLst>
              <a:ext uri="{FF2B5EF4-FFF2-40B4-BE49-F238E27FC236}">
                <a16:creationId xmlns:a16="http://schemas.microsoft.com/office/drawing/2014/main" id="{7CE43B3A-EEB6-09BC-580F-93CF819F2D59}"/>
              </a:ext>
            </a:extLst>
          </p:cNvPr>
          <p:cNvSpPr/>
          <p:nvPr/>
        </p:nvSpPr>
        <p:spPr>
          <a:xfrm>
            <a:off x="5560246" y="6050312"/>
            <a:ext cx="290285" cy="290285"/>
          </a:xfrm>
          <a:prstGeom prst="ellipse">
            <a:avLst/>
          </a:prstGeom>
          <a:solidFill>
            <a:srgbClr val="ED7D3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Oval 141">
            <a:extLst>
              <a:ext uri="{FF2B5EF4-FFF2-40B4-BE49-F238E27FC236}">
                <a16:creationId xmlns:a16="http://schemas.microsoft.com/office/drawing/2014/main" id="{E99BE06D-C33B-19D5-A2E6-062E91044D9D}"/>
              </a:ext>
            </a:extLst>
          </p:cNvPr>
          <p:cNvSpPr/>
          <p:nvPr/>
        </p:nvSpPr>
        <p:spPr>
          <a:xfrm>
            <a:off x="5649100" y="4735767"/>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142">
            <a:extLst>
              <a:ext uri="{FF2B5EF4-FFF2-40B4-BE49-F238E27FC236}">
                <a16:creationId xmlns:a16="http://schemas.microsoft.com/office/drawing/2014/main" id="{C0D5CECC-6628-F8C0-3347-62B3DDA9DC84}"/>
              </a:ext>
            </a:extLst>
          </p:cNvPr>
          <p:cNvSpPr txBox="1"/>
          <p:nvPr/>
        </p:nvSpPr>
        <p:spPr>
          <a:xfrm>
            <a:off x="2283889" y="4142243"/>
            <a:ext cx="3249627" cy="338554"/>
          </a:xfrm>
          <a:prstGeom prst="rect">
            <a:avLst/>
          </a:prstGeom>
          <a:noFill/>
        </p:spPr>
        <p:txBody>
          <a:bodyPr wrap="square">
            <a:spAutoFit/>
          </a:bodyPr>
          <a:lstStyle/>
          <a:p>
            <a:pPr defTabSz="914400"/>
            <a:r>
              <a:rPr lang="zh-CN" altLang="en-US" sz="16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第一例心肺同步移植手术获得成功</a:t>
            </a:r>
            <a:endParaRPr lang="en-US" sz="1600" dirty="0">
              <a:solidFill>
                <a:prstClr val="black"/>
              </a:solidFill>
              <a:latin typeface="Calibri" panose="020F0502020204030204"/>
            </a:endParaRPr>
          </a:p>
        </p:txBody>
      </p:sp>
      <p:sp>
        <p:nvSpPr>
          <p:cNvPr id="95" name="TextBox 144">
            <a:extLst>
              <a:ext uri="{FF2B5EF4-FFF2-40B4-BE49-F238E27FC236}">
                <a16:creationId xmlns:a16="http://schemas.microsoft.com/office/drawing/2014/main" id="{A9D41CD5-4364-C0C5-DB65-34212A484D08}"/>
              </a:ext>
            </a:extLst>
          </p:cNvPr>
          <p:cNvSpPr txBox="1"/>
          <p:nvPr/>
        </p:nvSpPr>
        <p:spPr>
          <a:xfrm>
            <a:off x="6158254" y="4703504"/>
            <a:ext cx="3164552"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第一例单肺移植手术获得成功</a:t>
            </a:r>
            <a:endParaRPr lang="en-US" dirty="0">
              <a:solidFill>
                <a:prstClr val="black"/>
              </a:solidFill>
              <a:latin typeface="Times New Roman" panose="02020603050405020304" pitchFamily="18" charset="0"/>
              <a:cs typeface="Times New Roman" panose="02020603050405020304" pitchFamily="18" charset="0"/>
            </a:endParaRPr>
          </a:p>
        </p:txBody>
      </p:sp>
      <p:grpSp>
        <p:nvGrpSpPr>
          <p:cNvPr id="96" name="Group 12">
            <a:extLst>
              <a:ext uri="{FF2B5EF4-FFF2-40B4-BE49-F238E27FC236}">
                <a16:creationId xmlns:a16="http://schemas.microsoft.com/office/drawing/2014/main" id="{3E0C8335-865F-8BB2-0DC6-BFBFABBD8AD5}"/>
              </a:ext>
            </a:extLst>
          </p:cNvPr>
          <p:cNvGrpSpPr/>
          <p:nvPr/>
        </p:nvGrpSpPr>
        <p:grpSpPr>
          <a:xfrm flipH="1">
            <a:off x="2415505" y="5061272"/>
            <a:ext cx="3177924" cy="694273"/>
            <a:chOff x="2866513" y="1555749"/>
            <a:chExt cx="3118394" cy="1998663"/>
          </a:xfrm>
        </p:grpSpPr>
        <p:sp>
          <p:nvSpPr>
            <p:cNvPr id="97" name="Freeform 6">
              <a:extLst>
                <a:ext uri="{FF2B5EF4-FFF2-40B4-BE49-F238E27FC236}">
                  <a16:creationId xmlns:a16="http://schemas.microsoft.com/office/drawing/2014/main" id="{4AC6FF81-C35A-0D1B-EB7E-9C40AF3CA1D0}"/>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8" name="Freeform 7">
              <a:extLst>
                <a:ext uri="{FF2B5EF4-FFF2-40B4-BE49-F238E27FC236}">
                  <a16:creationId xmlns:a16="http://schemas.microsoft.com/office/drawing/2014/main" id="{63581634-F553-E70B-4FE3-5CC7ADE3446D}"/>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9" name="Freeform 9">
              <a:extLst>
                <a:ext uri="{FF2B5EF4-FFF2-40B4-BE49-F238E27FC236}">
                  <a16:creationId xmlns:a16="http://schemas.microsoft.com/office/drawing/2014/main" id="{DFEDA41E-45FF-7F64-EA2E-9B3ECB54DCB4}"/>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ED7D31"/>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1986</a:t>
              </a: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00" name="TextBox 150">
            <a:extLst>
              <a:ext uri="{FF2B5EF4-FFF2-40B4-BE49-F238E27FC236}">
                <a16:creationId xmlns:a16="http://schemas.microsoft.com/office/drawing/2014/main" id="{79FDB7B9-A506-980B-75EF-486A6DC9AC63}"/>
              </a:ext>
            </a:extLst>
          </p:cNvPr>
          <p:cNvSpPr txBox="1"/>
          <p:nvPr/>
        </p:nvSpPr>
        <p:spPr>
          <a:xfrm>
            <a:off x="2316346" y="5380080"/>
            <a:ext cx="3159348"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第一例双肺移植手术获得成功</a:t>
            </a:r>
            <a:endParaRPr lang="en-US" dirty="0">
              <a:solidFill>
                <a:prstClr val="black"/>
              </a:solidFill>
              <a:latin typeface="Calibri" panose="020F0502020204030204"/>
            </a:endParaRPr>
          </a:p>
        </p:txBody>
      </p:sp>
      <p:grpSp>
        <p:nvGrpSpPr>
          <p:cNvPr id="101" name="Group 12">
            <a:extLst>
              <a:ext uri="{FF2B5EF4-FFF2-40B4-BE49-F238E27FC236}">
                <a16:creationId xmlns:a16="http://schemas.microsoft.com/office/drawing/2014/main" id="{3BE1FA9D-68EE-F2ED-294D-965F91192AD2}"/>
              </a:ext>
            </a:extLst>
          </p:cNvPr>
          <p:cNvGrpSpPr/>
          <p:nvPr/>
        </p:nvGrpSpPr>
        <p:grpSpPr>
          <a:xfrm>
            <a:off x="5877109" y="5798881"/>
            <a:ext cx="3405440" cy="694273"/>
            <a:chOff x="2866513" y="1555749"/>
            <a:chExt cx="3118394" cy="1998663"/>
          </a:xfrm>
        </p:grpSpPr>
        <p:sp>
          <p:nvSpPr>
            <p:cNvPr id="102" name="Freeform 6">
              <a:extLst>
                <a:ext uri="{FF2B5EF4-FFF2-40B4-BE49-F238E27FC236}">
                  <a16:creationId xmlns:a16="http://schemas.microsoft.com/office/drawing/2014/main" id="{B78EBC98-B043-0C15-615D-F074240C7D37}"/>
                </a:ext>
              </a:extLst>
            </p:cNvPr>
            <p:cNvSpPr>
              <a:spLocks/>
            </p:cNvSpPr>
            <p:nvPr/>
          </p:nvSpPr>
          <p:spPr bwMode="auto">
            <a:xfrm>
              <a:off x="3089306" y="1555749"/>
              <a:ext cx="2895601" cy="1998663"/>
            </a:xfrm>
            <a:custGeom>
              <a:avLst/>
              <a:gdLst>
                <a:gd name="T0" fmla="*/ 844 w 886"/>
                <a:gd name="T1" fmla="*/ 610 h 610"/>
                <a:gd name="T2" fmla="*/ 41 w 886"/>
                <a:gd name="T3" fmla="*/ 610 h 610"/>
                <a:gd name="T4" fmla="*/ 0 w 886"/>
                <a:gd name="T5" fmla="*/ 569 h 610"/>
                <a:gd name="T6" fmla="*/ 0 w 886"/>
                <a:gd name="T7" fmla="*/ 42 h 610"/>
                <a:gd name="T8" fmla="*/ 41 w 886"/>
                <a:gd name="T9" fmla="*/ 0 h 610"/>
                <a:gd name="T10" fmla="*/ 844 w 886"/>
                <a:gd name="T11" fmla="*/ 0 h 610"/>
                <a:gd name="T12" fmla="*/ 886 w 886"/>
                <a:gd name="T13" fmla="*/ 42 h 610"/>
                <a:gd name="T14" fmla="*/ 886 w 886"/>
                <a:gd name="T15" fmla="*/ 569 h 610"/>
                <a:gd name="T16" fmla="*/ 844 w 886"/>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610">
                  <a:moveTo>
                    <a:pt x="844" y="610"/>
                  </a:moveTo>
                  <a:cubicBezTo>
                    <a:pt x="41" y="610"/>
                    <a:pt x="41" y="610"/>
                    <a:pt x="41" y="610"/>
                  </a:cubicBezTo>
                  <a:cubicBezTo>
                    <a:pt x="19" y="610"/>
                    <a:pt x="0" y="591"/>
                    <a:pt x="0" y="569"/>
                  </a:cubicBezTo>
                  <a:cubicBezTo>
                    <a:pt x="0" y="42"/>
                    <a:pt x="0" y="42"/>
                    <a:pt x="0" y="42"/>
                  </a:cubicBezTo>
                  <a:cubicBezTo>
                    <a:pt x="0" y="19"/>
                    <a:pt x="19" y="0"/>
                    <a:pt x="41" y="0"/>
                  </a:cubicBezTo>
                  <a:cubicBezTo>
                    <a:pt x="844" y="0"/>
                    <a:pt x="844" y="0"/>
                    <a:pt x="844" y="0"/>
                  </a:cubicBezTo>
                  <a:cubicBezTo>
                    <a:pt x="867" y="0"/>
                    <a:pt x="886" y="19"/>
                    <a:pt x="886" y="42"/>
                  </a:cubicBezTo>
                  <a:cubicBezTo>
                    <a:pt x="886" y="569"/>
                    <a:pt x="886" y="569"/>
                    <a:pt x="886" y="569"/>
                  </a:cubicBezTo>
                  <a:cubicBezTo>
                    <a:pt x="886" y="591"/>
                    <a:pt x="867" y="610"/>
                    <a:pt x="844" y="610"/>
                  </a:cubicBez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3" name="Freeform 7">
              <a:extLst>
                <a:ext uri="{FF2B5EF4-FFF2-40B4-BE49-F238E27FC236}">
                  <a16:creationId xmlns:a16="http://schemas.microsoft.com/office/drawing/2014/main" id="{94D504EE-37FA-0224-D584-E8B923E4187E}"/>
                </a:ext>
              </a:extLst>
            </p:cNvPr>
            <p:cNvSpPr>
              <a:spLocks/>
            </p:cNvSpPr>
            <p:nvPr/>
          </p:nvSpPr>
          <p:spPr bwMode="auto">
            <a:xfrm rot="10800000">
              <a:off x="2866513" y="2567135"/>
              <a:ext cx="228600" cy="298449"/>
            </a:xfrm>
            <a:custGeom>
              <a:avLst/>
              <a:gdLst>
                <a:gd name="T0" fmla="*/ 0 w 144"/>
                <a:gd name="T1" fmla="*/ 0 h 188"/>
                <a:gd name="T2" fmla="*/ 0 w 144"/>
                <a:gd name="T3" fmla="*/ 188 h 188"/>
                <a:gd name="T4" fmla="*/ 144 w 144"/>
                <a:gd name="T5" fmla="*/ 95 h 188"/>
                <a:gd name="T6" fmla="*/ 0 w 144"/>
                <a:gd name="T7" fmla="*/ 0 h 188"/>
              </a:gdLst>
              <a:ahLst/>
              <a:cxnLst>
                <a:cxn ang="0">
                  <a:pos x="T0" y="T1"/>
                </a:cxn>
                <a:cxn ang="0">
                  <a:pos x="T2" y="T3"/>
                </a:cxn>
                <a:cxn ang="0">
                  <a:pos x="T4" y="T5"/>
                </a:cxn>
                <a:cxn ang="0">
                  <a:pos x="T6" y="T7"/>
                </a:cxn>
              </a:cxnLst>
              <a:rect l="0" t="0" r="r" b="b"/>
              <a:pathLst>
                <a:path w="144" h="188">
                  <a:moveTo>
                    <a:pt x="0" y="0"/>
                  </a:moveTo>
                  <a:lnTo>
                    <a:pt x="0" y="188"/>
                  </a:lnTo>
                  <a:lnTo>
                    <a:pt x="144" y="95"/>
                  </a:lnTo>
                  <a:lnTo>
                    <a:pt x="0" y="0"/>
                  </a:lnTo>
                  <a:close/>
                </a:path>
              </a:pathLst>
            </a:cu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4" name="Freeform 9">
              <a:extLst>
                <a:ext uri="{FF2B5EF4-FFF2-40B4-BE49-F238E27FC236}">
                  <a16:creationId xmlns:a16="http://schemas.microsoft.com/office/drawing/2014/main" id="{31CFFE29-4764-7C77-90FC-D7A48DFDEE8F}"/>
                </a:ext>
              </a:extLst>
            </p:cNvPr>
            <p:cNvSpPr>
              <a:spLocks/>
            </p:cNvSpPr>
            <p:nvPr/>
          </p:nvSpPr>
          <p:spPr bwMode="auto">
            <a:xfrm>
              <a:off x="3089306" y="1555749"/>
              <a:ext cx="2895599" cy="738155"/>
            </a:xfrm>
            <a:custGeom>
              <a:avLst/>
              <a:gdLst>
                <a:gd name="T0" fmla="*/ 844 w 886"/>
                <a:gd name="T1" fmla="*/ 0 h 149"/>
                <a:gd name="T2" fmla="*/ 41 w 886"/>
                <a:gd name="T3" fmla="*/ 0 h 149"/>
                <a:gd name="T4" fmla="*/ 0 w 886"/>
                <a:gd name="T5" fmla="*/ 42 h 149"/>
                <a:gd name="T6" fmla="*/ 0 w 886"/>
                <a:gd name="T7" fmla="*/ 149 h 149"/>
                <a:gd name="T8" fmla="*/ 886 w 886"/>
                <a:gd name="T9" fmla="*/ 149 h 149"/>
                <a:gd name="T10" fmla="*/ 886 w 886"/>
                <a:gd name="T11" fmla="*/ 42 h 149"/>
                <a:gd name="T12" fmla="*/ 844 w 886"/>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886" h="149">
                  <a:moveTo>
                    <a:pt x="844" y="0"/>
                  </a:moveTo>
                  <a:cubicBezTo>
                    <a:pt x="41" y="0"/>
                    <a:pt x="41" y="0"/>
                    <a:pt x="41" y="0"/>
                  </a:cubicBezTo>
                  <a:cubicBezTo>
                    <a:pt x="19" y="0"/>
                    <a:pt x="0" y="19"/>
                    <a:pt x="0" y="42"/>
                  </a:cubicBezTo>
                  <a:cubicBezTo>
                    <a:pt x="0" y="149"/>
                    <a:pt x="0" y="149"/>
                    <a:pt x="0" y="149"/>
                  </a:cubicBezTo>
                  <a:cubicBezTo>
                    <a:pt x="886" y="149"/>
                    <a:pt x="886" y="149"/>
                    <a:pt x="886" y="149"/>
                  </a:cubicBezTo>
                  <a:cubicBezTo>
                    <a:pt x="886" y="42"/>
                    <a:pt x="886" y="42"/>
                    <a:pt x="886" y="42"/>
                  </a:cubicBezTo>
                  <a:cubicBezTo>
                    <a:pt x="886" y="19"/>
                    <a:pt x="867" y="0"/>
                    <a:pt x="844" y="0"/>
                  </a:cubicBezTo>
                  <a:close/>
                </a:path>
              </a:pathLst>
            </a:custGeom>
            <a:solidFill>
              <a:srgbClr val="ED7D31"/>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rPr>
                <a:t>1989</a:t>
              </a: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05" name="TextBox 156">
            <a:extLst>
              <a:ext uri="{FF2B5EF4-FFF2-40B4-BE49-F238E27FC236}">
                <a16:creationId xmlns:a16="http://schemas.microsoft.com/office/drawing/2014/main" id="{7C0057E4-C18B-7D80-397E-C777D1631D61}"/>
              </a:ext>
            </a:extLst>
          </p:cNvPr>
          <p:cNvSpPr txBox="1"/>
          <p:nvPr/>
        </p:nvSpPr>
        <p:spPr>
          <a:xfrm>
            <a:off x="5937294" y="6123822"/>
            <a:ext cx="3659286" cy="369332"/>
          </a:xfrm>
          <a:prstGeom prst="rect">
            <a:avLst/>
          </a:prstGeom>
          <a:noFill/>
        </p:spPr>
        <p:txBody>
          <a:bodyPr wrap="square">
            <a:spAutoFit/>
          </a:bodyPr>
          <a:lstStyle/>
          <a:p>
            <a:pPr defTabSz="914400"/>
            <a:r>
              <a:rPr lang="zh-CN" altLang="en-US"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第一例活体肝脏移植手术获得成功</a:t>
            </a:r>
            <a:endParaRPr lang="en-US" dirty="0">
              <a:solidFill>
                <a:prstClr val="black"/>
              </a:solidFill>
              <a:latin typeface="Calibri" panose="020F0502020204030204"/>
            </a:endParaRPr>
          </a:p>
        </p:txBody>
      </p:sp>
      <p:sp>
        <p:nvSpPr>
          <p:cNvPr id="106" name="Oval 157">
            <a:extLst>
              <a:ext uri="{FF2B5EF4-FFF2-40B4-BE49-F238E27FC236}">
                <a16:creationId xmlns:a16="http://schemas.microsoft.com/office/drawing/2014/main" id="{96087D29-3524-72DF-D2B6-F50FD553C419}"/>
              </a:ext>
            </a:extLst>
          </p:cNvPr>
          <p:cNvSpPr/>
          <p:nvPr/>
        </p:nvSpPr>
        <p:spPr>
          <a:xfrm>
            <a:off x="5649131" y="6137761"/>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25">
            <a:extLst>
              <a:ext uri="{FF2B5EF4-FFF2-40B4-BE49-F238E27FC236}">
                <a16:creationId xmlns:a16="http://schemas.microsoft.com/office/drawing/2014/main" id="{5696FF58-220F-0948-B4D7-B67500590721}"/>
              </a:ext>
            </a:extLst>
          </p:cNvPr>
          <p:cNvSpPr/>
          <p:nvPr/>
        </p:nvSpPr>
        <p:spPr>
          <a:xfrm>
            <a:off x="5688626" y="770585"/>
            <a:ext cx="137156" cy="137156"/>
          </a:xfrm>
          <a:prstGeom prst="ellipse">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845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2439" y="201986"/>
            <a:ext cx="9692640" cy="807947"/>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rPr>
              <a:t>第二节 各国器官捐赠现状</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852439" y="1323834"/>
            <a:ext cx="10011179" cy="4856304"/>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器官捐献</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移植的工作流程</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投票</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感谢那些为拯救他人以及医疗卫生事业的进步而捐献器官的逝者和家属</a:t>
            </a:r>
            <a:endParaRPr lang="en-US" altLang="zh-CN" sz="2800" dirty="0">
              <a:latin typeface="楷体" panose="02010609060101010101" pitchFamily="49" charset="-122"/>
              <a:ea typeface="楷体" panose="02010609060101010101" pitchFamily="49" charset="-122"/>
            </a:endParaRPr>
          </a:p>
          <a:p>
            <a:endParaRPr lang="zh-CN" altLang="en-US" sz="28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950" y="3591022"/>
            <a:ext cx="3870689" cy="290301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571" y="3591022"/>
            <a:ext cx="4372013" cy="2903017"/>
          </a:xfrm>
          <a:prstGeom prst="rect">
            <a:avLst/>
          </a:prstGeom>
        </p:spPr>
      </p:pic>
      <p:sp>
        <p:nvSpPr>
          <p:cNvPr id="8" name="动作按钮: 影片 5">
            <a:hlinkClick r:id="" action="ppaction://noaction" highlightClick="1"/>
            <a:extLst>
              <a:ext uri="{FF2B5EF4-FFF2-40B4-BE49-F238E27FC236}">
                <a16:creationId xmlns:a16="http://schemas.microsoft.com/office/drawing/2014/main" id="{D0BEC822-9BFC-CAA6-D52D-30DEC8FE71B7}"/>
              </a:ext>
            </a:extLst>
          </p:cNvPr>
          <p:cNvSpPr/>
          <p:nvPr/>
        </p:nvSpPr>
        <p:spPr>
          <a:xfrm>
            <a:off x="5402950" y="1512732"/>
            <a:ext cx="591618" cy="19653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影片 5">
            <a:hlinkClick r:id="" action="ppaction://noaction" highlightClick="1"/>
            <a:extLst>
              <a:ext uri="{FF2B5EF4-FFF2-40B4-BE49-F238E27FC236}">
                <a16:creationId xmlns:a16="http://schemas.microsoft.com/office/drawing/2014/main" id="{7E97AEDA-93EF-5933-08BC-39CD2AA173F5}"/>
              </a:ext>
            </a:extLst>
          </p:cNvPr>
          <p:cNvSpPr/>
          <p:nvPr/>
        </p:nvSpPr>
        <p:spPr>
          <a:xfrm>
            <a:off x="2820354" y="3128672"/>
            <a:ext cx="591618" cy="19653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28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067937" y="679052"/>
            <a:ext cx="10285863" cy="1575937"/>
          </a:xfrm>
          <a:prstGeom prst="rect">
            <a:avLst/>
          </a:prstGeom>
          <a:noFill/>
        </p:spPr>
        <p:txBody>
          <a:bodyPr vert="horz" wrap="square"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之前是否考虑过逝后捐献器官？如果考虑过，打算捐献哪些器官？</a:t>
            </a:r>
          </a:p>
        </p:txBody>
      </p:sp>
      <p:sp>
        <p:nvSpPr>
          <p:cNvPr id="4" name="文本框 3"/>
          <p:cNvSpPr txBox="1"/>
          <p:nvPr>
            <p:custDataLst>
              <p:tags r:id="rId3"/>
            </p:custDataLst>
          </p:nvPr>
        </p:nvSpPr>
        <p:spPr>
          <a:xfrm>
            <a:off x="2438400" y="2254989"/>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没考虑过这事儿</a:t>
            </a:r>
          </a:p>
        </p:txBody>
      </p:sp>
      <p:sp>
        <p:nvSpPr>
          <p:cNvPr id="5" name="文本框 4"/>
          <p:cNvSpPr txBox="1"/>
          <p:nvPr>
            <p:custDataLst>
              <p:tags r:id="rId4"/>
            </p:custDataLst>
          </p:nvPr>
        </p:nvSpPr>
        <p:spPr>
          <a:xfrm>
            <a:off x="2438400" y="2858129"/>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考虑过，尚无捐献打算</a:t>
            </a:r>
          </a:p>
        </p:txBody>
      </p:sp>
      <p:sp>
        <p:nvSpPr>
          <p:cNvPr id="6" name="文本框 5"/>
          <p:cNvSpPr txBox="1"/>
          <p:nvPr>
            <p:custDataLst>
              <p:tags r:id="rId5"/>
            </p:custDataLst>
          </p:nvPr>
        </p:nvSpPr>
        <p:spPr>
          <a:xfrm>
            <a:off x="2438400" y="3472687"/>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打算逝后捐献器官，还没想好捐什么</a:t>
            </a:r>
          </a:p>
        </p:txBody>
      </p:sp>
      <p:sp>
        <p:nvSpPr>
          <p:cNvPr id="7" name="文本框 6"/>
          <p:cNvSpPr txBox="1"/>
          <p:nvPr>
            <p:custDataLst>
              <p:tags r:id="rId6"/>
            </p:custDataLst>
          </p:nvPr>
        </p:nvSpPr>
        <p:spPr>
          <a:xfrm>
            <a:off x="2438400" y="4068389"/>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打算逝后捐出所有有用的器官</a:t>
            </a:r>
          </a:p>
        </p:txBody>
      </p:sp>
      <p:sp>
        <p:nvSpPr>
          <p:cNvPr id="8" name="矩形 7"/>
          <p:cNvSpPr>
            <a:spLocks noChangeAspect="1"/>
          </p:cNvSpPr>
          <p:nvPr>
            <p:custDataLst>
              <p:tags r:id="rId7"/>
            </p:custDataLst>
          </p:nvPr>
        </p:nvSpPr>
        <p:spPr>
          <a:xfrm>
            <a:off x="1571625" y="2319282"/>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8"/>
            </p:custDataLst>
          </p:nvPr>
        </p:nvSpPr>
        <p:spPr>
          <a:xfrm>
            <a:off x="1571625" y="2922423"/>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9"/>
            </p:custDataLst>
          </p:nvPr>
        </p:nvSpPr>
        <p:spPr>
          <a:xfrm>
            <a:off x="1571625" y="353698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0"/>
            </p:custDataLst>
          </p:nvPr>
        </p:nvSpPr>
        <p:spPr>
          <a:xfrm>
            <a:off x="1571625" y="4132683"/>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9810750" y="6224899"/>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8" name="文本框 17"/>
          <p:cNvSpPr txBox="1"/>
          <p:nvPr>
            <p:custDataLst>
              <p:tags r:id="rId12"/>
            </p:custDataLst>
          </p:nvPr>
        </p:nvSpPr>
        <p:spPr>
          <a:xfrm>
            <a:off x="2438400" y="4662341"/>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打算逝后捐肾脏</a:t>
            </a:r>
          </a:p>
        </p:txBody>
      </p:sp>
      <p:sp>
        <p:nvSpPr>
          <p:cNvPr id="19" name="矩形 18"/>
          <p:cNvSpPr>
            <a:spLocks noChangeAspect="1"/>
          </p:cNvSpPr>
          <p:nvPr>
            <p:custDataLst>
              <p:tags r:id="rId13"/>
            </p:custDataLst>
          </p:nvPr>
        </p:nvSpPr>
        <p:spPr>
          <a:xfrm>
            <a:off x="1571625" y="4726634"/>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文本框 19"/>
          <p:cNvSpPr txBox="1"/>
          <p:nvPr>
            <p:custDataLst>
              <p:tags r:id="rId14"/>
            </p:custDataLst>
          </p:nvPr>
        </p:nvSpPr>
        <p:spPr>
          <a:xfrm>
            <a:off x="2438400" y="5251697"/>
            <a:ext cx="8534400" cy="642938"/>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打算逝后捐肝脏</a:t>
            </a:r>
          </a:p>
        </p:txBody>
      </p:sp>
      <p:sp>
        <p:nvSpPr>
          <p:cNvPr id="21" name="矩形 20"/>
          <p:cNvSpPr>
            <a:spLocks noChangeAspect="1"/>
          </p:cNvSpPr>
          <p:nvPr>
            <p:custDataLst>
              <p:tags r:id="rId15"/>
            </p:custDataLst>
          </p:nvPr>
        </p:nvSpPr>
        <p:spPr>
          <a:xfrm>
            <a:off x="1571625" y="531599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文本框 21"/>
          <p:cNvSpPr txBox="1"/>
          <p:nvPr>
            <p:custDataLst>
              <p:tags r:id="rId16"/>
            </p:custDataLst>
          </p:nvPr>
        </p:nvSpPr>
        <p:spPr>
          <a:xfrm>
            <a:off x="2438400" y="5916289"/>
            <a:ext cx="6651009" cy="578644"/>
          </a:xfrm>
          <a:prstGeom prst="rect">
            <a:avLst/>
          </a:prstGeom>
          <a:noFill/>
        </p:spPr>
        <p:txBody>
          <a:bodyPr vert="horz" rtlCol="0" anchor="ctr" anchorCtr="0">
            <a:noAutofit/>
          </a:bodyPr>
          <a:lstStyle/>
          <a:p>
            <a:r>
              <a:rPr lang="zh-CN" altLang="en-US" sz="2800" dirty="0">
                <a:solidFill>
                  <a:srgbClr val="000000"/>
                </a:solidFill>
                <a:latin typeface="楷体" panose="02010609060101010101" pitchFamily="49" charset="-122"/>
                <a:ea typeface="楷体" panose="02010609060101010101" pitchFamily="49" charset="-122"/>
                <a:sym typeface="Microsoft Yahei" panose="020B0503020204020204" pitchFamily="34" charset="-122"/>
              </a:rPr>
              <a:t>打算逝后捐心脏</a:t>
            </a:r>
          </a:p>
        </p:txBody>
      </p:sp>
      <p:sp>
        <p:nvSpPr>
          <p:cNvPr id="23" name="矩形 22"/>
          <p:cNvSpPr>
            <a:spLocks noChangeAspect="1"/>
          </p:cNvSpPr>
          <p:nvPr>
            <p:custDataLst>
              <p:tags r:id="rId17"/>
            </p:custDataLst>
          </p:nvPr>
        </p:nvSpPr>
        <p:spPr>
          <a:xfrm>
            <a:off x="1571625" y="5916289"/>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G</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8"/>
            </p:custDataLst>
          </p:nvPr>
        </p:nvGrpSpPr>
        <p:grpSpPr>
          <a:xfrm>
            <a:off x="0" y="0"/>
            <a:ext cx="12192000" cy="635000"/>
            <a:chOff x="0" y="0"/>
            <a:chExt cx="12192000" cy="635000"/>
          </a:xfrm>
        </p:grpSpPr>
        <p:sp>
          <p:nvSpPr>
            <p:cNvPr id="13" name="TitleBackground"/>
            <p:cNvSpPr/>
            <p:nvPr>
              <p:custDataLst>
                <p:tags r:id="rId2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2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2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6" name="TipText"/>
            <p:cNvSpPr txBox="1"/>
            <p:nvPr>
              <p:custDataLst>
                <p:tags r:id="rId2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2" name="图片 1"/>
          <p:cNvPicPr>
            <a:picLocks/>
          </p:cNvPicPr>
          <p:nvPr>
            <p:custDataLst>
              <p:tags r:id="rId19"/>
            </p:custDataLst>
          </p:nvPr>
        </p:nvPicPr>
        <p:blipFill>
          <a:blip r:embed="rId2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471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2.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2734</TotalTime>
  <Words>2449</Words>
  <Application>Microsoft Office PowerPoint</Application>
  <PresentationFormat>宽屏</PresentationFormat>
  <Paragraphs>297</Paragraphs>
  <Slides>52</Slides>
  <Notes>1</Notes>
  <HiddenSlides>10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52</vt:i4>
      </vt:variant>
    </vt:vector>
  </HeadingPairs>
  <TitlesOfParts>
    <vt:vector size="70" baseType="lpstr">
      <vt:lpstr>等线</vt:lpstr>
      <vt:lpstr>等线 Light</vt:lpstr>
      <vt:lpstr>华文新魏</vt:lpstr>
      <vt:lpstr>楷体</vt:lpstr>
      <vt:lpstr>Microsoft Yahei</vt:lpstr>
      <vt:lpstr>Abadi</vt:lpstr>
      <vt:lpstr>Arial</vt:lpstr>
      <vt:lpstr>Calibri</vt:lpstr>
      <vt:lpstr>Calibri Light</vt:lpstr>
      <vt:lpstr>Century Schoolbook</vt:lpstr>
      <vt:lpstr>Garamond</vt:lpstr>
      <vt:lpstr>Times New Roman</vt:lpstr>
      <vt:lpstr>Wingdings</vt:lpstr>
      <vt:lpstr>Wingdings 2</vt:lpstr>
      <vt:lpstr>环保</vt:lpstr>
      <vt:lpstr>Office 主题</vt:lpstr>
      <vt:lpstr>1_Office 主题​​</vt:lpstr>
      <vt:lpstr>风景</vt:lpstr>
      <vt:lpstr>第五讲 器官移植中的伦理问题</vt:lpstr>
      <vt:lpstr>PowerPoint 演示文稿</vt:lpstr>
      <vt:lpstr>PowerPoint 演示文稿</vt:lpstr>
      <vt:lpstr>PowerPoint 演示文稿</vt:lpstr>
      <vt:lpstr>PowerPoint 演示文稿</vt:lpstr>
      <vt:lpstr>第一节 器官移植技术的发展</vt:lpstr>
      <vt:lpstr>PowerPoint 演示文稿</vt:lpstr>
      <vt:lpstr>第二节 各国器官捐赠现状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器官移植中存在的伦理问题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“换头术”引发的伦理争议</vt:lpstr>
      <vt:lpstr>第五节 器官移植技术的未来</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第三讲 器官移植中的伦理问题</dc:title>
  <dc:creator>徐 汉辉</dc:creator>
  <cp:lastModifiedBy>徐 汉辉</cp:lastModifiedBy>
  <cp:revision>192</cp:revision>
  <dcterms:created xsi:type="dcterms:W3CDTF">2020-02-28T19:56:39Z</dcterms:created>
  <dcterms:modified xsi:type="dcterms:W3CDTF">2023-04-18T01:13:31Z</dcterms:modified>
</cp:coreProperties>
</file>